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sldIdLst>
    <p:sldId id="256" r:id="rId2"/>
    <p:sldId id="257" r:id="rId3"/>
    <p:sldId id="258" r:id="rId4"/>
    <p:sldId id="259" r:id="rId5"/>
    <p:sldId id="265" r:id="rId6"/>
    <p:sldId id="264" r:id="rId7"/>
    <p:sldId id="263" r:id="rId8"/>
    <p:sldId id="260" r:id="rId9"/>
    <p:sldId id="261" r:id="rId10"/>
    <p:sldId id="262" r:id="rId11"/>
    <p:sldId id="266" r:id="rId12"/>
    <p:sldId id="267" r:id="rId13"/>
    <p:sldId id="269" r:id="rId14"/>
    <p:sldId id="268"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6" d="100"/>
          <a:sy n="106" d="100"/>
        </p:scale>
        <p:origin x="792" y="96"/>
      </p:cViewPr>
      <p:guideLst/>
    </p:cSldViewPr>
  </p:slideViewPr>
  <p:notesTextViewPr>
    <p:cViewPr>
      <p:scale>
        <a:sx n="1" d="1"/>
        <a:sy n="1" d="1"/>
      </p:scale>
      <p:origin x="0" y="0"/>
    </p:cViewPr>
  </p:notesTextViewPr>
  <p:sorterViewPr>
    <p:cViewPr>
      <p:scale>
        <a:sx n="134" d="100"/>
        <a:sy n="134"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FD8EF4-F5FC-482E-B458-4B04B44623C9}" type="datetimeFigureOut">
              <a:rPr lang="en-IN" smtClean="0"/>
              <a:t>12-09-2024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2232D2-2918-47F4-9E05-E6AC84C4B165}" type="slidenum">
              <a:rPr lang="en-IN" smtClean="0"/>
              <a:t>‹#›</a:t>
            </a:fld>
            <a:endParaRPr lang="en-IN"/>
          </a:p>
        </p:txBody>
      </p:sp>
    </p:spTree>
    <p:extLst>
      <p:ext uri="{BB962C8B-B14F-4D97-AF65-F5344CB8AC3E}">
        <p14:creationId xmlns:p14="http://schemas.microsoft.com/office/powerpoint/2010/main" val="3363095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E84BC-AF64-FB73-DA1D-5E1CCBAFC8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DC28102-E6C7-E4C0-458B-A28C1EFB62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81DA932-3A6B-E7F0-F465-B4F2E4C4FE2C}"/>
              </a:ext>
            </a:extLst>
          </p:cNvPr>
          <p:cNvSpPr>
            <a:spLocks noGrp="1"/>
          </p:cNvSpPr>
          <p:nvPr>
            <p:ph type="dt" sz="half" idx="10"/>
          </p:nvPr>
        </p:nvSpPr>
        <p:spPr/>
        <p:txBody>
          <a:bodyPr/>
          <a:lstStyle/>
          <a:p>
            <a:fld id="{CA4DF2F2-0291-4DD3-8B54-ADF087B9DC16}" type="datetime1">
              <a:rPr lang="en-IN" smtClean="0"/>
              <a:t>12-09-2024</a:t>
            </a:fld>
            <a:endParaRPr lang="en-IN"/>
          </a:p>
        </p:txBody>
      </p:sp>
      <p:sp>
        <p:nvSpPr>
          <p:cNvPr id="5" name="Footer Placeholder 4">
            <a:extLst>
              <a:ext uri="{FF2B5EF4-FFF2-40B4-BE49-F238E27FC236}">
                <a16:creationId xmlns:a16="http://schemas.microsoft.com/office/drawing/2014/main" id="{976248A5-34CE-CD69-1D62-7024CAABF1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1F9C68A-251B-DB60-6112-F025166C2B55}"/>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2769811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32242-102C-E9C4-0460-A182CEBF196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5E90406-4829-7A96-9C01-D3504B4393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4B8A7B-D968-3DBC-B8CF-406E7A7AEE06}"/>
              </a:ext>
            </a:extLst>
          </p:cNvPr>
          <p:cNvSpPr>
            <a:spLocks noGrp="1"/>
          </p:cNvSpPr>
          <p:nvPr>
            <p:ph type="dt" sz="half" idx="10"/>
          </p:nvPr>
        </p:nvSpPr>
        <p:spPr/>
        <p:txBody>
          <a:bodyPr/>
          <a:lstStyle/>
          <a:p>
            <a:fld id="{8A899EEC-30A5-4F24-9B50-8AF5400F2DF1}" type="datetime1">
              <a:rPr lang="en-IN" smtClean="0"/>
              <a:t>12-09-2024</a:t>
            </a:fld>
            <a:endParaRPr lang="en-IN"/>
          </a:p>
        </p:txBody>
      </p:sp>
      <p:sp>
        <p:nvSpPr>
          <p:cNvPr id="5" name="Footer Placeholder 4">
            <a:extLst>
              <a:ext uri="{FF2B5EF4-FFF2-40B4-BE49-F238E27FC236}">
                <a16:creationId xmlns:a16="http://schemas.microsoft.com/office/drawing/2014/main" id="{5FA40991-B81D-BE4B-E958-8F0EE91612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94470AE-3973-66F7-996C-1DDB4B0BE3ED}"/>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2348964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3A931D-D62A-C074-215A-E95D0ECD8E5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49B434-20DA-7979-BD02-1D2BF2D904F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120A03C-7836-3365-589A-48953208C42F}"/>
              </a:ext>
            </a:extLst>
          </p:cNvPr>
          <p:cNvSpPr>
            <a:spLocks noGrp="1"/>
          </p:cNvSpPr>
          <p:nvPr>
            <p:ph type="dt" sz="half" idx="10"/>
          </p:nvPr>
        </p:nvSpPr>
        <p:spPr/>
        <p:txBody>
          <a:bodyPr/>
          <a:lstStyle/>
          <a:p>
            <a:fld id="{82D2D02C-1E9C-4FD3-9FCB-60B098CDB7D3}" type="datetime1">
              <a:rPr lang="en-IN" smtClean="0"/>
              <a:t>12-09-2024</a:t>
            </a:fld>
            <a:endParaRPr lang="en-IN"/>
          </a:p>
        </p:txBody>
      </p:sp>
      <p:sp>
        <p:nvSpPr>
          <p:cNvPr id="5" name="Footer Placeholder 4">
            <a:extLst>
              <a:ext uri="{FF2B5EF4-FFF2-40B4-BE49-F238E27FC236}">
                <a16:creationId xmlns:a16="http://schemas.microsoft.com/office/drawing/2014/main" id="{7B09C935-BDE6-A576-35AE-C663229BC79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A743D8-95B5-64FC-DF4E-92ED0932CCAB}"/>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3593536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38E0A-6A5B-12D9-F2A0-3BFE584134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C969F46-1BBA-246A-F337-43D788BC79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ABD251D-3E07-0D38-7EEB-8FA8A1369195}"/>
              </a:ext>
            </a:extLst>
          </p:cNvPr>
          <p:cNvSpPr>
            <a:spLocks noGrp="1"/>
          </p:cNvSpPr>
          <p:nvPr>
            <p:ph type="dt" sz="half" idx="10"/>
          </p:nvPr>
        </p:nvSpPr>
        <p:spPr/>
        <p:txBody>
          <a:bodyPr/>
          <a:lstStyle/>
          <a:p>
            <a:fld id="{3BCFEE26-DE7C-40FA-98AC-6F26E6319323}" type="datetime1">
              <a:rPr lang="en-IN" smtClean="0"/>
              <a:t>12-09-2024</a:t>
            </a:fld>
            <a:endParaRPr lang="en-IN"/>
          </a:p>
        </p:txBody>
      </p:sp>
      <p:sp>
        <p:nvSpPr>
          <p:cNvPr id="5" name="Footer Placeholder 4">
            <a:extLst>
              <a:ext uri="{FF2B5EF4-FFF2-40B4-BE49-F238E27FC236}">
                <a16:creationId xmlns:a16="http://schemas.microsoft.com/office/drawing/2014/main" id="{889EADAB-F9BB-260E-57FD-A86B7600AFD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359C684-3D80-8E6B-4519-E565AB42FD63}"/>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1150489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1C798-EC10-DA16-362B-8022640B6D4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CA310CC-EDF5-42CD-0ADA-CDC3CD3FDF3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CA680E-C65D-FE08-9D88-3C504362BB49}"/>
              </a:ext>
            </a:extLst>
          </p:cNvPr>
          <p:cNvSpPr>
            <a:spLocks noGrp="1"/>
          </p:cNvSpPr>
          <p:nvPr>
            <p:ph type="dt" sz="half" idx="10"/>
          </p:nvPr>
        </p:nvSpPr>
        <p:spPr/>
        <p:txBody>
          <a:bodyPr/>
          <a:lstStyle/>
          <a:p>
            <a:fld id="{3D11DA09-FA0D-48AA-87C0-111B324F2D12}" type="datetime1">
              <a:rPr lang="en-IN" smtClean="0"/>
              <a:t>12-09-2024</a:t>
            </a:fld>
            <a:endParaRPr lang="en-IN"/>
          </a:p>
        </p:txBody>
      </p:sp>
      <p:sp>
        <p:nvSpPr>
          <p:cNvPr id="5" name="Footer Placeholder 4">
            <a:extLst>
              <a:ext uri="{FF2B5EF4-FFF2-40B4-BE49-F238E27FC236}">
                <a16:creationId xmlns:a16="http://schemas.microsoft.com/office/drawing/2014/main" id="{B4B082AD-5B7C-C074-A0E7-5DEB394C985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B431F6-AD34-95A8-5EDA-B2E583EC96DB}"/>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1024424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39ACC-91DF-4E49-B78E-79C74BA7C57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4A08F39-806B-2304-7E8A-BCC6F830D6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9A203CE-CA3F-17E4-A2EE-F32DA267B0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C19494-E3D7-F62E-77AE-04DE11ABE3C6}"/>
              </a:ext>
            </a:extLst>
          </p:cNvPr>
          <p:cNvSpPr>
            <a:spLocks noGrp="1"/>
          </p:cNvSpPr>
          <p:nvPr>
            <p:ph type="dt" sz="half" idx="10"/>
          </p:nvPr>
        </p:nvSpPr>
        <p:spPr/>
        <p:txBody>
          <a:bodyPr/>
          <a:lstStyle/>
          <a:p>
            <a:fld id="{2E0ADFD3-1612-45BB-8E36-369E8FCD3C08}" type="datetime1">
              <a:rPr lang="en-IN" smtClean="0"/>
              <a:t>12-09-2024</a:t>
            </a:fld>
            <a:endParaRPr lang="en-IN"/>
          </a:p>
        </p:txBody>
      </p:sp>
      <p:sp>
        <p:nvSpPr>
          <p:cNvPr id="6" name="Footer Placeholder 5">
            <a:extLst>
              <a:ext uri="{FF2B5EF4-FFF2-40B4-BE49-F238E27FC236}">
                <a16:creationId xmlns:a16="http://schemas.microsoft.com/office/drawing/2014/main" id="{684804B1-CDFE-5F04-F9BA-1509A2A5402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102CF5-AEBA-FDAD-D4B9-75A51DBB1A2E}"/>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3245446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E554-04D8-5F9F-4038-6701CC216B4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415863A-D862-E70E-9916-636BF86412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2DC44E-7B86-DA9F-09D8-9D08A817D3E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F518846-C886-9A3C-B668-000687F06B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939921-B47D-E943-2B18-3ECB3CDACAA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1D2F7F0-D4B1-885D-9118-7344D30EAE3B}"/>
              </a:ext>
            </a:extLst>
          </p:cNvPr>
          <p:cNvSpPr>
            <a:spLocks noGrp="1"/>
          </p:cNvSpPr>
          <p:nvPr>
            <p:ph type="dt" sz="half" idx="10"/>
          </p:nvPr>
        </p:nvSpPr>
        <p:spPr/>
        <p:txBody>
          <a:bodyPr/>
          <a:lstStyle/>
          <a:p>
            <a:fld id="{2D0CAD7E-040C-43A0-B42A-8598916DAC1E}" type="datetime1">
              <a:rPr lang="en-IN" smtClean="0"/>
              <a:t>12-09-2024</a:t>
            </a:fld>
            <a:endParaRPr lang="en-IN"/>
          </a:p>
        </p:txBody>
      </p:sp>
      <p:sp>
        <p:nvSpPr>
          <p:cNvPr id="8" name="Footer Placeholder 7">
            <a:extLst>
              <a:ext uri="{FF2B5EF4-FFF2-40B4-BE49-F238E27FC236}">
                <a16:creationId xmlns:a16="http://schemas.microsoft.com/office/drawing/2014/main" id="{E2C8F35B-4167-A2BD-BCB8-ACFF6154035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5E72F63-9C48-0D81-3AA6-5770917BE75C}"/>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2375592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B69F2-7474-39D5-7442-26F93EE5FE9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FC39C23-0D27-ED21-5145-E67EDF32B2D0}"/>
              </a:ext>
            </a:extLst>
          </p:cNvPr>
          <p:cNvSpPr>
            <a:spLocks noGrp="1"/>
          </p:cNvSpPr>
          <p:nvPr>
            <p:ph type="dt" sz="half" idx="10"/>
          </p:nvPr>
        </p:nvSpPr>
        <p:spPr/>
        <p:txBody>
          <a:bodyPr/>
          <a:lstStyle/>
          <a:p>
            <a:fld id="{F242368F-2456-459E-95D0-F108320225D8}" type="datetime1">
              <a:rPr lang="en-IN" smtClean="0"/>
              <a:t>12-09-2024</a:t>
            </a:fld>
            <a:endParaRPr lang="en-IN"/>
          </a:p>
        </p:txBody>
      </p:sp>
      <p:sp>
        <p:nvSpPr>
          <p:cNvPr id="4" name="Footer Placeholder 3">
            <a:extLst>
              <a:ext uri="{FF2B5EF4-FFF2-40B4-BE49-F238E27FC236}">
                <a16:creationId xmlns:a16="http://schemas.microsoft.com/office/drawing/2014/main" id="{2B74745B-2C9C-97B9-C2E9-75C8E0B2895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FDC14C1-24A4-0C1F-0AA0-B6E5FD72628E}"/>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19425523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F27F29-557F-DA3C-2BC8-0E763664E813}"/>
              </a:ext>
            </a:extLst>
          </p:cNvPr>
          <p:cNvSpPr>
            <a:spLocks noGrp="1"/>
          </p:cNvSpPr>
          <p:nvPr>
            <p:ph type="dt" sz="half" idx="10"/>
          </p:nvPr>
        </p:nvSpPr>
        <p:spPr/>
        <p:txBody>
          <a:bodyPr/>
          <a:lstStyle/>
          <a:p>
            <a:fld id="{7C213A1D-4CDC-4D9D-A43D-470A560638C2}" type="datetime1">
              <a:rPr lang="en-IN" smtClean="0"/>
              <a:t>12-09-2024</a:t>
            </a:fld>
            <a:endParaRPr lang="en-IN"/>
          </a:p>
        </p:txBody>
      </p:sp>
      <p:sp>
        <p:nvSpPr>
          <p:cNvPr id="3" name="Footer Placeholder 2">
            <a:extLst>
              <a:ext uri="{FF2B5EF4-FFF2-40B4-BE49-F238E27FC236}">
                <a16:creationId xmlns:a16="http://schemas.microsoft.com/office/drawing/2014/main" id="{EFA7A3E7-2C8D-467C-2580-6F05366DE54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0287DCD-A222-0D76-C593-455F9009DEA0}"/>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4024909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8E011-F2E7-2036-15EF-322740715F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A404487-5597-29A4-91BF-1CF926F62C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0664264-90C2-9F63-9DEB-B2E69501C0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D799EF-D0CD-F881-0002-BF9229F0CE01}"/>
              </a:ext>
            </a:extLst>
          </p:cNvPr>
          <p:cNvSpPr>
            <a:spLocks noGrp="1"/>
          </p:cNvSpPr>
          <p:nvPr>
            <p:ph type="dt" sz="half" idx="10"/>
          </p:nvPr>
        </p:nvSpPr>
        <p:spPr/>
        <p:txBody>
          <a:bodyPr/>
          <a:lstStyle/>
          <a:p>
            <a:fld id="{05689000-C598-49CE-8F6A-62C1E039DFB7}" type="datetime1">
              <a:rPr lang="en-IN" smtClean="0"/>
              <a:t>12-09-2024</a:t>
            </a:fld>
            <a:endParaRPr lang="en-IN"/>
          </a:p>
        </p:txBody>
      </p:sp>
      <p:sp>
        <p:nvSpPr>
          <p:cNvPr id="6" name="Footer Placeholder 5">
            <a:extLst>
              <a:ext uri="{FF2B5EF4-FFF2-40B4-BE49-F238E27FC236}">
                <a16:creationId xmlns:a16="http://schemas.microsoft.com/office/drawing/2014/main" id="{17FC2AC8-A16A-9805-3F97-3B419316265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3743E9E-F7D1-81D5-6B2B-C2E90EA7D7DF}"/>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3100396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34BB0-77E7-7748-0195-7E97A2B79F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A9D2304-E66C-635A-F5CC-EF62CB2499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491C3B6-9BE9-32B8-E749-5D4D45F9FF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6513FC-3663-A0D5-745A-858A6C304B64}"/>
              </a:ext>
            </a:extLst>
          </p:cNvPr>
          <p:cNvSpPr>
            <a:spLocks noGrp="1"/>
          </p:cNvSpPr>
          <p:nvPr>
            <p:ph type="dt" sz="half" idx="10"/>
          </p:nvPr>
        </p:nvSpPr>
        <p:spPr/>
        <p:txBody>
          <a:bodyPr/>
          <a:lstStyle/>
          <a:p>
            <a:fld id="{79D7046A-C9B3-42DC-A3D1-5909285ECC8A}" type="datetime1">
              <a:rPr lang="en-IN" smtClean="0"/>
              <a:t>12-09-2024</a:t>
            </a:fld>
            <a:endParaRPr lang="en-IN"/>
          </a:p>
        </p:txBody>
      </p:sp>
      <p:sp>
        <p:nvSpPr>
          <p:cNvPr id="6" name="Footer Placeholder 5">
            <a:extLst>
              <a:ext uri="{FF2B5EF4-FFF2-40B4-BE49-F238E27FC236}">
                <a16:creationId xmlns:a16="http://schemas.microsoft.com/office/drawing/2014/main" id="{1894CD1B-2957-6359-EFA5-F0F397172A7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7366352-1D14-D0FB-E407-8F124B27F5A0}"/>
              </a:ext>
            </a:extLst>
          </p:cNvPr>
          <p:cNvSpPr>
            <a:spLocks noGrp="1"/>
          </p:cNvSpPr>
          <p:nvPr>
            <p:ph type="sldNum" sz="quarter" idx="12"/>
          </p:nvPr>
        </p:nvSpPr>
        <p:spPr/>
        <p:txBody>
          <a:bodyPr/>
          <a:lstStyle/>
          <a:p>
            <a:fld id="{35BE3B8C-5024-4D9A-8D01-C9F6869EABAC}" type="slidenum">
              <a:rPr lang="en-IN" smtClean="0"/>
              <a:t>‹#›</a:t>
            </a:fld>
            <a:endParaRPr lang="en-IN"/>
          </a:p>
        </p:txBody>
      </p:sp>
    </p:spTree>
    <p:extLst>
      <p:ext uri="{BB962C8B-B14F-4D97-AF65-F5344CB8AC3E}">
        <p14:creationId xmlns:p14="http://schemas.microsoft.com/office/powerpoint/2010/main" val="2208760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C05A14-6084-9B64-A3C1-E6D0B8EBC3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5377064-50B9-D878-7E0B-6AE798B016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ECF84E-981B-B581-F994-07E720728E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52F1778-14CF-4490-9B7C-773839BADC28}" type="datetime1">
              <a:rPr lang="en-IN" smtClean="0"/>
              <a:t>12-09-2024</a:t>
            </a:fld>
            <a:endParaRPr lang="en-IN"/>
          </a:p>
        </p:txBody>
      </p:sp>
      <p:sp>
        <p:nvSpPr>
          <p:cNvPr id="5" name="Footer Placeholder 4">
            <a:extLst>
              <a:ext uri="{FF2B5EF4-FFF2-40B4-BE49-F238E27FC236}">
                <a16:creationId xmlns:a16="http://schemas.microsoft.com/office/drawing/2014/main" id="{E7251905-82AB-9F49-2AEE-79639D8277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87F42576-A2BF-B465-8288-691390A421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5BE3B8C-5024-4D9A-8D01-C9F6869EABAC}" type="slidenum">
              <a:rPr lang="en-IN" smtClean="0"/>
              <a:t>‹#›</a:t>
            </a:fld>
            <a:endParaRPr lang="en-IN"/>
          </a:p>
        </p:txBody>
      </p:sp>
    </p:spTree>
    <p:extLst>
      <p:ext uri="{BB962C8B-B14F-4D97-AF65-F5344CB8AC3E}">
        <p14:creationId xmlns:p14="http://schemas.microsoft.com/office/powerpoint/2010/main" val="36789955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ted.com/talks/diane_allen_how_to_find_flow_and_lose_yourself_in_it"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drdevroy.com/visualization-in-sport-and-exercise/"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performancepsychologycenter.com/post/visualization-techniques-and-mental-imagery"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ted.com/talks/minda_dentler_what_i_learned_when_i_conquered_the_world_s_toughest_triathlon?geo=hi&amp;subtitle=e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cwilsonmeloncelli.com/7-the-zone-in-basketball-maximizing-performance/"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9EBC4B7-A801-5122-C927-9EA0EA4B70C8}"/>
              </a:ext>
            </a:extLst>
          </p:cNvPr>
          <p:cNvPicPr>
            <a:picLocks noChangeAspect="1"/>
          </p:cNvPicPr>
          <p:nvPr/>
        </p:nvPicPr>
        <p:blipFill>
          <a:blip r:embed="rId2"/>
          <a:srcRect l="20195" r="19766" b="9092"/>
          <a:stretch/>
        </p:blipFill>
        <p:spPr>
          <a:xfrm>
            <a:off x="7188888" y="2899848"/>
            <a:ext cx="5003111" cy="3958152"/>
          </a:xfrm>
          <a:prstGeom prst="rect">
            <a:avLst/>
          </a:prstGeom>
        </p:spPr>
      </p:pic>
      <p:sp>
        <p:nvSpPr>
          <p:cNvPr id="18" name="Rectangle 17">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24F2396-CC03-EF5D-BA5E-BF675291C3CF}"/>
              </a:ext>
            </a:extLst>
          </p:cNvPr>
          <p:cNvSpPr>
            <a:spLocks noGrp="1"/>
          </p:cNvSpPr>
          <p:nvPr>
            <p:ph type="ctrTitle"/>
          </p:nvPr>
        </p:nvSpPr>
        <p:spPr>
          <a:xfrm>
            <a:off x="477981" y="1122363"/>
            <a:ext cx="5738092" cy="3204134"/>
          </a:xfrm>
        </p:spPr>
        <p:txBody>
          <a:bodyPr anchor="b">
            <a:normAutofit/>
          </a:bodyPr>
          <a:lstStyle/>
          <a:p>
            <a:pPr algn="l"/>
            <a:r>
              <a:rPr lang="en-US" sz="4000">
                <a:latin typeface="Google Sans"/>
              </a:rPr>
              <a:t>Flow &amp; Visualization</a:t>
            </a:r>
            <a:endParaRPr lang="en-IN" sz="4000">
              <a:latin typeface="Google Sans"/>
            </a:endParaRPr>
          </a:p>
        </p:txBody>
      </p:sp>
      <p:sp>
        <p:nvSpPr>
          <p:cNvPr id="3" name="Subtitle 2">
            <a:extLst>
              <a:ext uri="{FF2B5EF4-FFF2-40B4-BE49-F238E27FC236}">
                <a16:creationId xmlns:a16="http://schemas.microsoft.com/office/drawing/2014/main" id="{A1455EFE-B572-0FB0-3C64-6D24224028F9}"/>
              </a:ext>
            </a:extLst>
          </p:cNvPr>
          <p:cNvSpPr>
            <a:spLocks noGrp="1"/>
          </p:cNvSpPr>
          <p:nvPr>
            <p:ph type="subTitle" idx="1"/>
          </p:nvPr>
        </p:nvSpPr>
        <p:spPr>
          <a:xfrm>
            <a:off x="477980" y="4536252"/>
            <a:ext cx="4023359" cy="644942"/>
          </a:xfrm>
        </p:spPr>
        <p:txBody>
          <a:bodyPr>
            <a:normAutofit/>
          </a:bodyPr>
          <a:lstStyle/>
          <a:p>
            <a:pPr algn="l"/>
            <a:r>
              <a:rPr lang="en-US" sz="2800" i="1"/>
              <a:t>In sports</a:t>
            </a:r>
            <a:endParaRPr lang="en-IN" sz="2800" i="1"/>
          </a:p>
        </p:txBody>
      </p:sp>
      <p:sp>
        <p:nvSpPr>
          <p:cNvPr id="20" name="Rectangle 1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1DB88DF5-CB02-B55E-4C8E-1F6D29AD7457}"/>
              </a:ext>
            </a:extLst>
          </p:cNvPr>
          <p:cNvSpPr txBox="1"/>
          <p:nvPr/>
        </p:nvSpPr>
        <p:spPr>
          <a:xfrm>
            <a:off x="563418" y="6280727"/>
            <a:ext cx="3537527" cy="276999"/>
          </a:xfrm>
          <a:prstGeom prst="rect">
            <a:avLst/>
          </a:prstGeom>
          <a:noFill/>
        </p:spPr>
        <p:txBody>
          <a:bodyPr wrap="square" rtlCol="0">
            <a:spAutoFit/>
          </a:bodyPr>
          <a:lstStyle/>
          <a:p>
            <a:r>
              <a:rPr lang="en-US" sz="1200" dirty="0"/>
              <a:t>Manas K Mandal</a:t>
            </a:r>
            <a:endParaRPr lang="en-IN" sz="1200" dirty="0"/>
          </a:p>
        </p:txBody>
      </p:sp>
      <p:sp>
        <p:nvSpPr>
          <p:cNvPr id="7" name="TextBox 6">
            <a:extLst>
              <a:ext uri="{FF2B5EF4-FFF2-40B4-BE49-F238E27FC236}">
                <a16:creationId xmlns:a16="http://schemas.microsoft.com/office/drawing/2014/main" id="{601722F8-9159-7CF1-22AA-18A985A88092}"/>
              </a:ext>
            </a:extLst>
          </p:cNvPr>
          <p:cNvSpPr txBox="1"/>
          <p:nvPr/>
        </p:nvSpPr>
        <p:spPr>
          <a:xfrm>
            <a:off x="2279214" y="6131953"/>
            <a:ext cx="4483728" cy="646331"/>
          </a:xfrm>
          <a:prstGeom prst="rect">
            <a:avLst/>
          </a:prstGeom>
          <a:noFill/>
        </p:spPr>
        <p:txBody>
          <a:bodyPr wrap="square">
            <a:spAutoFit/>
          </a:bodyPr>
          <a:lstStyle/>
          <a:p>
            <a:pPr algn="ctr"/>
            <a:r>
              <a:rPr lang="en-IN" sz="1200" dirty="0">
                <a:hlinkClick r:id="rId3"/>
              </a:rPr>
              <a:t>https://www.ted.com/talks/diane_allen_how_to_find_flow_and_lose_yourself_in_it</a:t>
            </a:r>
            <a:endParaRPr lang="en-IN" sz="1200" dirty="0"/>
          </a:p>
          <a:p>
            <a:pPr algn="ctr"/>
            <a:endParaRPr lang="en-IN" sz="1200" dirty="0"/>
          </a:p>
        </p:txBody>
      </p:sp>
    </p:spTree>
    <p:extLst>
      <p:ext uri="{BB962C8B-B14F-4D97-AF65-F5344CB8AC3E}">
        <p14:creationId xmlns:p14="http://schemas.microsoft.com/office/powerpoint/2010/main" val="1190409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55606-F3CF-0DDF-231A-B4DE6CEC784D}"/>
              </a:ext>
            </a:extLst>
          </p:cNvPr>
          <p:cNvSpPr>
            <a:spLocks noGrp="1"/>
          </p:cNvSpPr>
          <p:nvPr>
            <p:ph type="title"/>
          </p:nvPr>
        </p:nvSpPr>
        <p:spPr>
          <a:xfrm>
            <a:off x="876693" y="741391"/>
            <a:ext cx="5708834" cy="1616203"/>
          </a:xfrm>
        </p:spPr>
        <p:txBody>
          <a:bodyPr anchor="b">
            <a:normAutofit/>
          </a:bodyPr>
          <a:lstStyle/>
          <a:p>
            <a:r>
              <a:rPr lang="en-US" sz="3200" i="0" dirty="0">
                <a:effectLst/>
                <a:latin typeface="Google Sans"/>
              </a:rPr>
              <a:t>Case Study 3: Usain Bolt</a:t>
            </a:r>
            <a:br>
              <a:rPr lang="en-US" sz="3200" i="0" dirty="0">
                <a:effectLst/>
                <a:latin typeface="Google Sans"/>
              </a:rPr>
            </a:br>
            <a:endParaRPr lang="en-IN" sz="3200" dirty="0">
              <a:latin typeface="Google Sans"/>
            </a:endParaRPr>
          </a:p>
        </p:txBody>
      </p:sp>
      <p:sp>
        <p:nvSpPr>
          <p:cNvPr id="3" name="Content Placeholder 2">
            <a:extLst>
              <a:ext uri="{FF2B5EF4-FFF2-40B4-BE49-F238E27FC236}">
                <a16:creationId xmlns:a16="http://schemas.microsoft.com/office/drawing/2014/main" id="{D2687694-CC46-0B60-C472-B44E1D9A9248}"/>
              </a:ext>
            </a:extLst>
          </p:cNvPr>
          <p:cNvSpPr>
            <a:spLocks noGrp="1"/>
          </p:cNvSpPr>
          <p:nvPr>
            <p:ph idx="1"/>
          </p:nvPr>
        </p:nvSpPr>
        <p:spPr>
          <a:xfrm>
            <a:off x="876693" y="2533475"/>
            <a:ext cx="6881852" cy="3987397"/>
          </a:xfrm>
        </p:spPr>
        <p:txBody>
          <a:bodyPr anchor="t">
            <a:noAutofit/>
          </a:bodyPr>
          <a:lstStyle/>
          <a:p>
            <a:pPr fontAlgn="base"/>
            <a:r>
              <a:rPr lang="en-US" sz="2000" b="0" i="0" dirty="0">
                <a:effectLst/>
                <a:latin typeface="Google Sans"/>
              </a:rPr>
              <a:t>The fastest man on Earth, Usain Bolt's record-breaking sprints are a blend of physical prowess and mental alignment. His races, though mere seconds long, are a vivid display of Flow.</a:t>
            </a:r>
          </a:p>
          <a:p>
            <a:pPr marL="0" indent="0" fontAlgn="base">
              <a:buNone/>
            </a:pPr>
            <a:r>
              <a:rPr lang="en-US" sz="2000" b="1" i="0" dirty="0">
                <a:effectLst/>
                <a:latin typeface="Google Sans"/>
              </a:rPr>
              <a:t>Quotes and Observations:</a:t>
            </a:r>
            <a:endParaRPr lang="en-US" sz="2000" b="0" i="0" dirty="0">
              <a:effectLst/>
              <a:latin typeface="Google Sans"/>
            </a:endParaRPr>
          </a:p>
          <a:p>
            <a:pPr fontAlgn="base">
              <a:buFont typeface="Arial" panose="020B0604020202020204" pitchFamily="34" charset="0"/>
              <a:buChar char="•"/>
            </a:pPr>
            <a:r>
              <a:rPr lang="en-US" sz="2000" b="0" i="0" dirty="0">
                <a:effectLst/>
                <a:latin typeface="Google Sans"/>
              </a:rPr>
              <a:t>"</a:t>
            </a:r>
            <a:r>
              <a:rPr lang="en-US" sz="2000" b="0" i="1" dirty="0">
                <a:effectLst/>
                <a:latin typeface="Google Sans"/>
              </a:rPr>
              <a:t>You don’t think about the start of the race, or the finish, or the crowd. You just run</a:t>
            </a:r>
            <a:r>
              <a:rPr lang="en-US" sz="2000" b="0" i="0" dirty="0">
                <a:effectLst/>
                <a:latin typeface="Google Sans"/>
              </a:rPr>
              <a:t>." - Usain Bolt.</a:t>
            </a:r>
          </a:p>
          <a:p>
            <a:pPr marL="0" indent="0" fontAlgn="base">
              <a:buNone/>
            </a:pPr>
            <a:r>
              <a:rPr lang="en-US" sz="2000" b="1" i="0" dirty="0">
                <a:effectLst/>
                <a:latin typeface="Google Sans"/>
              </a:rPr>
              <a:t>Studies and Analysis:</a:t>
            </a:r>
            <a:endParaRPr lang="en-US" sz="2000" b="0" i="0" dirty="0">
              <a:effectLst/>
              <a:latin typeface="Google Sans"/>
            </a:endParaRPr>
          </a:p>
          <a:p>
            <a:pPr fontAlgn="base">
              <a:buFont typeface="Arial" panose="020B0604020202020204" pitchFamily="34" charset="0"/>
              <a:buChar char="•"/>
            </a:pPr>
            <a:r>
              <a:rPr lang="en-US" sz="2000" b="0" i="0" dirty="0">
                <a:effectLst/>
                <a:latin typeface="Google Sans"/>
              </a:rPr>
              <a:t>Research by Young and Pain suggests that athletes in short-duration, high-intensity sports like sprinting often enter a state of Flow due to the sheer demand for focus and the immediate feedback the activity provides.</a:t>
            </a:r>
          </a:p>
          <a:p>
            <a:endParaRPr lang="en-IN" sz="2000" dirty="0">
              <a:latin typeface="Google Sans"/>
            </a:endParaRPr>
          </a:p>
        </p:txBody>
      </p:sp>
      <p:pic>
        <p:nvPicPr>
          <p:cNvPr id="4" name="Picture 3">
            <a:extLst>
              <a:ext uri="{FF2B5EF4-FFF2-40B4-BE49-F238E27FC236}">
                <a16:creationId xmlns:a16="http://schemas.microsoft.com/office/drawing/2014/main" id="{F9059DCA-6349-E023-D7F0-1A90702DC641}"/>
              </a:ext>
            </a:extLst>
          </p:cNvPr>
          <p:cNvPicPr>
            <a:picLocks noChangeAspect="1"/>
          </p:cNvPicPr>
          <p:nvPr/>
        </p:nvPicPr>
        <p:blipFill>
          <a:blip r:embed="rId2"/>
          <a:stretch>
            <a:fillRect/>
          </a:stretch>
        </p:blipFill>
        <p:spPr>
          <a:xfrm>
            <a:off x="7873458" y="83128"/>
            <a:ext cx="4178913" cy="2611820"/>
          </a:xfrm>
          <a:prstGeom prst="rect">
            <a:avLst/>
          </a:prstGeom>
        </p:spPr>
      </p:pic>
      <p:grpSp>
        <p:nvGrpSpPr>
          <p:cNvPr id="9" name="Group 8">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0" name="Rectangle 9">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9E553BD3-57FE-7854-ADC4-0D2240A06068}"/>
              </a:ext>
            </a:extLst>
          </p:cNvPr>
          <p:cNvSpPr>
            <a:spLocks noGrp="1"/>
          </p:cNvSpPr>
          <p:nvPr>
            <p:ph type="sldNum" sz="quarter" idx="12"/>
          </p:nvPr>
        </p:nvSpPr>
        <p:spPr/>
        <p:txBody>
          <a:bodyPr/>
          <a:lstStyle/>
          <a:p>
            <a:fld id="{35BE3B8C-5024-4D9A-8D01-C9F6869EABAC}" type="slidenum">
              <a:rPr lang="en-IN" smtClean="0"/>
              <a:t>10</a:t>
            </a:fld>
            <a:endParaRPr lang="en-IN"/>
          </a:p>
        </p:txBody>
      </p:sp>
    </p:spTree>
    <p:extLst>
      <p:ext uri="{BB962C8B-B14F-4D97-AF65-F5344CB8AC3E}">
        <p14:creationId xmlns:p14="http://schemas.microsoft.com/office/powerpoint/2010/main" val="2407392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6EDEC3-81F0-7EAA-208F-F773514DE970}"/>
              </a:ext>
            </a:extLst>
          </p:cNvPr>
          <p:cNvSpPr>
            <a:spLocks noGrp="1"/>
          </p:cNvSpPr>
          <p:nvPr>
            <p:ph type="title"/>
          </p:nvPr>
        </p:nvSpPr>
        <p:spPr>
          <a:xfrm>
            <a:off x="761800" y="762001"/>
            <a:ext cx="5334197" cy="1708242"/>
          </a:xfrm>
        </p:spPr>
        <p:txBody>
          <a:bodyPr anchor="ctr">
            <a:normAutofit/>
          </a:bodyPr>
          <a:lstStyle/>
          <a:p>
            <a:r>
              <a:rPr lang="en-US" sz="4000"/>
              <a:t>Visualization</a:t>
            </a:r>
            <a:endParaRPr lang="en-IN" sz="4000"/>
          </a:p>
        </p:txBody>
      </p:sp>
      <p:sp>
        <p:nvSpPr>
          <p:cNvPr id="3" name="Content Placeholder 2">
            <a:extLst>
              <a:ext uri="{FF2B5EF4-FFF2-40B4-BE49-F238E27FC236}">
                <a16:creationId xmlns:a16="http://schemas.microsoft.com/office/drawing/2014/main" id="{0A5AF564-9A49-9FA5-FEEB-383A8D4B038C}"/>
              </a:ext>
            </a:extLst>
          </p:cNvPr>
          <p:cNvSpPr>
            <a:spLocks noGrp="1"/>
          </p:cNvSpPr>
          <p:nvPr>
            <p:ph idx="1"/>
          </p:nvPr>
        </p:nvSpPr>
        <p:spPr>
          <a:xfrm>
            <a:off x="761800" y="2470244"/>
            <a:ext cx="6784309" cy="3769835"/>
          </a:xfrm>
        </p:spPr>
        <p:txBody>
          <a:bodyPr anchor="ctr">
            <a:normAutofit/>
          </a:bodyPr>
          <a:lstStyle/>
          <a:p>
            <a:r>
              <a:rPr lang="en-US" sz="2200" b="0" i="0" dirty="0">
                <a:effectLst/>
                <a:latin typeface="Google Sans"/>
              </a:rPr>
              <a:t>When we visualize, try focus on something specific — an event, person, or goal we want to achieve — and hold it in our mind, imagining our outcome becoming reality</a:t>
            </a:r>
            <a:endParaRPr lang="en-US" sz="2200" dirty="0">
              <a:latin typeface="Google Sans"/>
            </a:endParaRPr>
          </a:p>
          <a:p>
            <a:r>
              <a:rPr lang="en-US" sz="2200" b="0" i="0" dirty="0">
                <a:effectLst/>
                <a:latin typeface="Google Sans"/>
              </a:rPr>
              <a:t>Visualization techniques involve creating a mental image or scenario in which you see yourself successfully performing a task or skill in your mind. </a:t>
            </a:r>
            <a:endParaRPr lang="en-IN" sz="2200" dirty="0"/>
          </a:p>
        </p:txBody>
      </p:sp>
      <p:pic>
        <p:nvPicPr>
          <p:cNvPr id="4" name="Picture 3">
            <a:extLst>
              <a:ext uri="{FF2B5EF4-FFF2-40B4-BE49-F238E27FC236}">
                <a16:creationId xmlns:a16="http://schemas.microsoft.com/office/drawing/2014/main" id="{8B41A085-809F-8902-5524-818E8F1AB8B5}"/>
              </a:ext>
            </a:extLst>
          </p:cNvPr>
          <p:cNvPicPr>
            <a:picLocks noChangeAspect="1"/>
          </p:cNvPicPr>
          <p:nvPr/>
        </p:nvPicPr>
        <p:blipFill>
          <a:blip r:embed="rId2"/>
          <a:srcRect l="22117" r="28123"/>
          <a:stretch/>
        </p:blipFill>
        <p:spPr>
          <a:xfrm>
            <a:off x="8307909" y="2173170"/>
            <a:ext cx="2526348" cy="3253193"/>
          </a:xfrm>
          <a:prstGeom prst="rect">
            <a:avLst/>
          </a:prstGeom>
          <a:effectLst>
            <a:outerShdw blurRad="127000" dist="50800" dir="10800000" sx="99000" sy="99000" algn="r" rotWithShape="0">
              <a:prstClr val="black">
                <a:alpha val="40000"/>
              </a:prstClr>
            </a:outerShdw>
          </a:effectLst>
        </p:spPr>
      </p:pic>
      <p:sp>
        <p:nvSpPr>
          <p:cNvPr id="5" name="Slide Number Placeholder 4">
            <a:extLst>
              <a:ext uri="{FF2B5EF4-FFF2-40B4-BE49-F238E27FC236}">
                <a16:creationId xmlns:a16="http://schemas.microsoft.com/office/drawing/2014/main" id="{E0F0C6CF-3C22-E063-0F5D-BCEB83094A2E}"/>
              </a:ext>
            </a:extLst>
          </p:cNvPr>
          <p:cNvSpPr>
            <a:spLocks noGrp="1"/>
          </p:cNvSpPr>
          <p:nvPr>
            <p:ph type="sldNum" sz="quarter" idx="12"/>
          </p:nvPr>
        </p:nvSpPr>
        <p:spPr/>
        <p:txBody>
          <a:bodyPr/>
          <a:lstStyle/>
          <a:p>
            <a:fld id="{35BE3B8C-5024-4D9A-8D01-C9F6869EABAC}" type="slidenum">
              <a:rPr lang="en-IN" smtClean="0"/>
              <a:t>11</a:t>
            </a:fld>
            <a:endParaRPr lang="en-IN"/>
          </a:p>
        </p:txBody>
      </p:sp>
    </p:spTree>
    <p:extLst>
      <p:ext uri="{BB962C8B-B14F-4D97-AF65-F5344CB8AC3E}">
        <p14:creationId xmlns:p14="http://schemas.microsoft.com/office/powerpoint/2010/main" val="2522010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07091A-6BDD-F90E-22A5-D88C50BE0593}"/>
              </a:ext>
            </a:extLst>
          </p:cNvPr>
          <p:cNvSpPr>
            <a:spLocks noGrp="1"/>
          </p:cNvSpPr>
          <p:nvPr>
            <p:ph type="title"/>
          </p:nvPr>
        </p:nvSpPr>
        <p:spPr>
          <a:xfrm>
            <a:off x="836679" y="723898"/>
            <a:ext cx="6002110" cy="1495425"/>
          </a:xfrm>
        </p:spPr>
        <p:txBody>
          <a:bodyPr>
            <a:normAutofit/>
          </a:bodyPr>
          <a:lstStyle/>
          <a:p>
            <a:r>
              <a:rPr lang="en-US" sz="3600" dirty="0">
                <a:latin typeface="Google Sans"/>
              </a:rPr>
              <a:t>Theoretical foundations: guided imagery</a:t>
            </a:r>
            <a:endParaRPr lang="en-IN" sz="3600" dirty="0">
              <a:latin typeface="Google Sans"/>
            </a:endParaRPr>
          </a:p>
        </p:txBody>
      </p:sp>
      <p:sp>
        <p:nvSpPr>
          <p:cNvPr id="3" name="Content Placeholder 2">
            <a:extLst>
              <a:ext uri="{FF2B5EF4-FFF2-40B4-BE49-F238E27FC236}">
                <a16:creationId xmlns:a16="http://schemas.microsoft.com/office/drawing/2014/main" id="{D7129782-FDC9-D3E1-038E-C66B5C1A7412}"/>
              </a:ext>
            </a:extLst>
          </p:cNvPr>
          <p:cNvSpPr>
            <a:spLocks noGrp="1"/>
          </p:cNvSpPr>
          <p:nvPr>
            <p:ph idx="1"/>
          </p:nvPr>
        </p:nvSpPr>
        <p:spPr>
          <a:xfrm>
            <a:off x="836680" y="2405066"/>
            <a:ext cx="7295632" cy="4206311"/>
          </a:xfrm>
        </p:spPr>
        <p:txBody>
          <a:bodyPr>
            <a:normAutofit/>
          </a:bodyPr>
          <a:lstStyle/>
          <a:p>
            <a:r>
              <a:rPr lang="en-US" sz="2200" dirty="0">
                <a:latin typeface="Google Sans"/>
              </a:rPr>
              <a:t>Information processing model: mental imagery activates similar neural pathways as actual activity</a:t>
            </a:r>
          </a:p>
          <a:p>
            <a:r>
              <a:rPr lang="en-US" sz="2200" dirty="0">
                <a:latin typeface="Google Sans"/>
              </a:rPr>
              <a:t>Symbolic theory: …acts as a symbolic language. When athletes engage in practice, they mentally encode the desired actions, creating a symbolic representation of skill</a:t>
            </a:r>
          </a:p>
          <a:p>
            <a:r>
              <a:rPr lang="en-US" sz="2200" dirty="0">
                <a:latin typeface="Google Sans"/>
              </a:rPr>
              <a:t>Bio-informational theory: …involves the generation &amp; manipulation of internal representations of sensory (visual, auditory, kinesthetic) &amp; motor experiences, enabling the athlete to simulate the complete sensory experiences associated with desired performance </a:t>
            </a:r>
            <a:endParaRPr lang="en-IN" sz="2200" dirty="0">
              <a:latin typeface="Google Sans"/>
            </a:endParaRPr>
          </a:p>
        </p:txBody>
      </p:sp>
      <p:pic>
        <p:nvPicPr>
          <p:cNvPr id="4" name="Picture 3">
            <a:extLst>
              <a:ext uri="{FF2B5EF4-FFF2-40B4-BE49-F238E27FC236}">
                <a16:creationId xmlns:a16="http://schemas.microsoft.com/office/drawing/2014/main" id="{FBEE93E7-BD87-ACE8-6DBA-96731B1289E4}"/>
              </a:ext>
            </a:extLst>
          </p:cNvPr>
          <p:cNvPicPr>
            <a:picLocks noChangeAspect="1"/>
          </p:cNvPicPr>
          <p:nvPr/>
        </p:nvPicPr>
        <p:blipFill>
          <a:blip r:embed="rId2"/>
          <a:srcRect l="31208" r="20198" b="-1"/>
          <a:stretch/>
        </p:blipFill>
        <p:spPr>
          <a:xfrm>
            <a:off x="8132312" y="1471610"/>
            <a:ext cx="3062160" cy="4206312"/>
          </a:xfrm>
          <a:prstGeom prst="rect">
            <a:avLst/>
          </a:prstGeom>
          <a:effectLst/>
        </p:spPr>
      </p:pic>
      <p:sp>
        <p:nvSpPr>
          <p:cNvPr id="6" name="TextBox 5">
            <a:extLst>
              <a:ext uri="{FF2B5EF4-FFF2-40B4-BE49-F238E27FC236}">
                <a16:creationId xmlns:a16="http://schemas.microsoft.com/office/drawing/2014/main" id="{D217CA30-8BA9-576A-71D9-EEF62818B067}"/>
              </a:ext>
            </a:extLst>
          </p:cNvPr>
          <p:cNvSpPr txBox="1"/>
          <p:nvPr/>
        </p:nvSpPr>
        <p:spPr>
          <a:xfrm>
            <a:off x="1129426" y="6150066"/>
            <a:ext cx="6097508" cy="400110"/>
          </a:xfrm>
          <a:prstGeom prst="rect">
            <a:avLst/>
          </a:prstGeom>
          <a:noFill/>
        </p:spPr>
        <p:txBody>
          <a:bodyPr wrap="square">
            <a:spAutoFit/>
          </a:bodyPr>
          <a:lstStyle/>
          <a:p>
            <a:pPr algn="ctr"/>
            <a:r>
              <a:rPr lang="en-IN" sz="1000" dirty="0">
                <a:hlinkClick r:id="rId3"/>
              </a:rPr>
              <a:t>https://www.drdevroy.com/visualization-in-sport-and-exercise/</a:t>
            </a:r>
            <a:endParaRPr lang="en-IN" sz="1000" dirty="0"/>
          </a:p>
          <a:p>
            <a:pPr algn="ctr"/>
            <a:endParaRPr lang="en-IN" sz="1000" dirty="0"/>
          </a:p>
        </p:txBody>
      </p:sp>
      <p:sp>
        <p:nvSpPr>
          <p:cNvPr id="7" name="Slide Number Placeholder 6">
            <a:extLst>
              <a:ext uri="{FF2B5EF4-FFF2-40B4-BE49-F238E27FC236}">
                <a16:creationId xmlns:a16="http://schemas.microsoft.com/office/drawing/2014/main" id="{2B016F72-8726-A4AA-3498-EC4D82E2C28A}"/>
              </a:ext>
            </a:extLst>
          </p:cNvPr>
          <p:cNvSpPr>
            <a:spLocks noGrp="1"/>
          </p:cNvSpPr>
          <p:nvPr>
            <p:ph type="sldNum" sz="quarter" idx="12"/>
          </p:nvPr>
        </p:nvSpPr>
        <p:spPr/>
        <p:txBody>
          <a:bodyPr/>
          <a:lstStyle/>
          <a:p>
            <a:fld id="{35BE3B8C-5024-4D9A-8D01-C9F6869EABAC}" type="slidenum">
              <a:rPr lang="en-IN" smtClean="0"/>
              <a:t>12</a:t>
            </a:fld>
            <a:endParaRPr lang="en-IN"/>
          </a:p>
        </p:txBody>
      </p:sp>
    </p:spTree>
    <p:extLst>
      <p:ext uri="{BB962C8B-B14F-4D97-AF65-F5344CB8AC3E}">
        <p14:creationId xmlns:p14="http://schemas.microsoft.com/office/powerpoint/2010/main" val="3486523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FB1916-381E-6750-743B-BF38B4724390}"/>
              </a:ext>
            </a:extLst>
          </p:cNvPr>
          <p:cNvSpPr>
            <a:spLocks noGrp="1"/>
          </p:cNvSpPr>
          <p:nvPr>
            <p:ph type="title"/>
          </p:nvPr>
        </p:nvSpPr>
        <p:spPr>
          <a:xfrm>
            <a:off x="761800" y="762001"/>
            <a:ext cx="5334197" cy="1708242"/>
          </a:xfrm>
        </p:spPr>
        <p:txBody>
          <a:bodyPr anchor="ctr">
            <a:normAutofit/>
          </a:bodyPr>
          <a:lstStyle/>
          <a:p>
            <a:r>
              <a:rPr lang="en-US" sz="3600" dirty="0">
                <a:latin typeface="Google Sans"/>
              </a:rPr>
              <a:t>Neuroscience behind visualization</a:t>
            </a:r>
            <a:endParaRPr lang="en-IN" sz="3600" dirty="0">
              <a:latin typeface="Google Sans"/>
            </a:endParaRPr>
          </a:p>
        </p:txBody>
      </p:sp>
      <p:sp>
        <p:nvSpPr>
          <p:cNvPr id="3" name="Content Placeholder 2">
            <a:extLst>
              <a:ext uri="{FF2B5EF4-FFF2-40B4-BE49-F238E27FC236}">
                <a16:creationId xmlns:a16="http://schemas.microsoft.com/office/drawing/2014/main" id="{1B940F4D-C525-A33C-543C-3064A98A7FAA}"/>
              </a:ext>
            </a:extLst>
          </p:cNvPr>
          <p:cNvSpPr>
            <a:spLocks noGrp="1"/>
          </p:cNvSpPr>
          <p:nvPr>
            <p:ph idx="1"/>
          </p:nvPr>
        </p:nvSpPr>
        <p:spPr>
          <a:xfrm>
            <a:off x="761800" y="2470244"/>
            <a:ext cx="6756600" cy="3769835"/>
          </a:xfrm>
        </p:spPr>
        <p:txBody>
          <a:bodyPr anchor="ctr">
            <a:normAutofit/>
          </a:bodyPr>
          <a:lstStyle/>
          <a:p>
            <a:r>
              <a:rPr lang="en-US" sz="2200" b="0" i="0" dirty="0">
                <a:effectLst/>
                <a:latin typeface="Google Sans"/>
              </a:rPr>
              <a:t>Visualization techniques engage the same neural pathways used during the actual physical execution of a sport, thereby strengthening motor skills without the physical wear and tear</a:t>
            </a:r>
          </a:p>
          <a:p>
            <a:r>
              <a:rPr lang="en-US" sz="2200" b="0" i="0" dirty="0">
                <a:effectLst/>
                <a:latin typeface="Google Sans"/>
              </a:rPr>
              <a:t>The key is the </a:t>
            </a:r>
            <a:r>
              <a:rPr lang="en-US" sz="2200" b="0" i="0" u="sng" dirty="0">
                <a:effectLst/>
                <a:latin typeface="Google Sans"/>
              </a:rPr>
              <a:t>brain plasticity</a:t>
            </a:r>
            <a:r>
              <a:rPr lang="en-US" sz="2200" b="0" i="0" dirty="0">
                <a:effectLst/>
                <a:latin typeface="Google Sans"/>
              </a:rPr>
              <a:t>; by consistently visualizing specific actions, athletes can mold their neural pathways to facilitate actual performance. </a:t>
            </a:r>
          </a:p>
          <a:p>
            <a:r>
              <a:rPr lang="en-US" sz="2200" b="0" i="0" dirty="0">
                <a:effectLst/>
                <a:latin typeface="Google Sans"/>
              </a:rPr>
              <a:t>This brain-body connection means that by vividly imagining performing a task, you can effectively prepare your body to execute the action in reality.</a:t>
            </a:r>
            <a:endParaRPr lang="en-IN" sz="2200" dirty="0">
              <a:latin typeface="Google Sans"/>
            </a:endParaRPr>
          </a:p>
        </p:txBody>
      </p:sp>
      <p:pic>
        <p:nvPicPr>
          <p:cNvPr id="4" name="Picture 3">
            <a:extLst>
              <a:ext uri="{FF2B5EF4-FFF2-40B4-BE49-F238E27FC236}">
                <a16:creationId xmlns:a16="http://schemas.microsoft.com/office/drawing/2014/main" id="{22AD228D-0F94-F5B1-0996-A864C0763FF3}"/>
              </a:ext>
            </a:extLst>
          </p:cNvPr>
          <p:cNvPicPr>
            <a:picLocks noChangeAspect="1"/>
          </p:cNvPicPr>
          <p:nvPr/>
        </p:nvPicPr>
        <p:blipFill>
          <a:blip r:embed="rId2"/>
          <a:srcRect l="15437" r="40104"/>
          <a:stretch/>
        </p:blipFill>
        <p:spPr>
          <a:xfrm>
            <a:off x="8774545" y="1579526"/>
            <a:ext cx="2872510" cy="3698948"/>
          </a:xfrm>
          <a:prstGeom prst="rect">
            <a:avLst/>
          </a:prstGeom>
          <a:effectLst>
            <a:outerShdw blurRad="127000" dist="50800" dir="10800000" sx="99000" sy="99000" algn="r" rotWithShape="0">
              <a:prstClr val="black">
                <a:alpha val="40000"/>
              </a:prstClr>
            </a:outerShdw>
          </a:effectLst>
        </p:spPr>
      </p:pic>
      <p:sp>
        <p:nvSpPr>
          <p:cNvPr id="5" name="Slide Number Placeholder 4">
            <a:extLst>
              <a:ext uri="{FF2B5EF4-FFF2-40B4-BE49-F238E27FC236}">
                <a16:creationId xmlns:a16="http://schemas.microsoft.com/office/drawing/2014/main" id="{71C5BBD6-56E1-511A-124D-C8C37A991226}"/>
              </a:ext>
            </a:extLst>
          </p:cNvPr>
          <p:cNvSpPr>
            <a:spLocks noGrp="1"/>
          </p:cNvSpPr>
          <p:nvPr>
            <p:ph type="sldNum" sz="quarter" idx="12"/>
          </p:nvPr>
        </p:nvSpPr>
        <p:spPr/>
        <p:txBody>
          <a:bodyPr/>
          <a:lstStyle/>
          <a:p>
            <a:fld id="{35BE3B8C-5024-4D9A-8D01-C9F6869EABAC}" type="slidenum">
              <a:rPr lang="en-IN" smtClean="0"/>
              <a:t>13</a:t>
            </a:fld>
            <a:endParaRPr lang="en-IN"/>
          </a:p>
        </p:txBody>
      </p:sp>
    </p:spTree>
    <p:extLst>
      <p:ext uri="{BB962C8B-B14F-4D97-AF65-F5344CB8AC3E}">
        <p14:creationId xmlns:p14="http://schemas.microsoft.com/office/powerpoint/2010/main" val="3647729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B274E3-322D-DDBA-3751-A1AAA7369D0D}"/>
              </a:ext>
            </a:extLst>
          </p:cNvPr>
          <p:cNvSpPr>
            <a:spLocks noGrp="1"/>
          </p:cNvSpPr>
          <p:nvPr>
            <p:ph type="title"/>
          </p:nvPr>
        </p:nvSpPr>
        <p:spPr>
          <a:xfrm>
            <a:off x="836679" y="1154545"/>
            <a:ext cx="6002110" cy="1064778"/>
          </a:xfrm>
        </p:spPr>
        <p:txBody>
          <a:bodyPr>
            <a:normAutofit/>
          </a:bodyPr>
          <a:lstStyle/>
          <a:p>
            <a:r>
              <a:rPr lang="en-US" sz="3400" i="0" dirty="0">
                <a:effectLst/>
                <a:latin typeface="Google Sans"/>
              </a:rPr>
              <a:t>Types of Visualization Techniques</a:t>
            </a:r>
            <a:br>
              <a:rPr lang="en-US" sz="3400" i="0" dirty="0">
                <a:effectLst/>
                <a:latin typeface="Google Sans"/>
              </a:rPr>
            </a:br>
            <a:endParaRPr lang="en-IN" sz="3400" dirty="0">
              <a:latin typeface="Google Sans"/>
            </a:endParaRPr>
          </a:p>
        </p:txBody>
      </p:sp>
      <p:sp>
        <p:nvSpPr>
          <p:cNvPr id="3" name="Content Placeholder 2">
            <a:extLst>
              <a:ext uri="{FF2B5EF4-FFF2-40B4-BE49-F238E27FC236}">
                <a16:creationId xmlns:a16="http://schemas.microsoft.com/office/drawing/2014/main" id="{9AAAB68C-8AF1-9793-9F2A-D8442BE981B2}"/>
              </a:ext>
            </a:extLst>
          </p:cNvPr>
          <p:cNvSpPr>
            <a:spLocks noGrp="1"/>
          </p:cNvSpPr>
          <p:nvPr>
            <p:ph idx="1"/>
          </p:nvPr>
        </p:nvSpPr>
        <p:spPr>
          <a:xfrm>
            <a:off x="836680" y="2405067"/>
            <a:ext cx="6002110" cy="3729034"/>
          </a:xfrm>
        </p:spPr>
        <p:txBody>
          <a:bodyPr>
            <a:normAutofit/>
          </a:bodyPr>
          <a:lstStyle/>
          <a:p>
            <a:pPr fontAlgn="base">
              <a:buFont typeface="Arial" panose="020B0604020202020204" pitchFamily="34" charset="0"/>
              <a:buChar char="•"/>
            </a:pPr>
            <a:r>
              <a:rPr lang="en-US" sz="2000" b="1" i="0">
                <a:effectLst/>
                <a:latin typeface="var(--ricos-custom-p-font-family,unset)"/>
              </a:rPr>
              <a:t>Process Visualization</a:t>
            </a:r>
            <a:r>
              <a:rPr lang="en-US" sz="2000" b="0" i="0">
                <a:effectLst/>
                <a:latin typeface="var(--ricos-custom-p-font-family,unset)"/>
              </a:rPr>
              <a:t>: This involves imagining the process of performing a task, including each step and movement required to execute the skill or strategy effectively.</a:t>
            </a:r>
          </a:p>
          <a:p>
            <a:pPr fontAlgn="base">
              <a:buFont typeface="Arial" panose="020B0604020202020204" pitchFamily="34" charset="0"/>
              <a:buChar char="•"/>
            </a:pPr>
            <a:r>
              <a:rPr lang="en-US" sz="2000" b="1" i="0">
                <a:effectLst/>
                <a:latin typeface="var(--ricos-custom-p-font-family,unset)"/>
              </a:rPr>
              <a:t>Outcome Visualization</a:t>
            </a:r>
            <a:r>
              <a:rPr lang="en-US" sz="2000" b="0" i="0">
                <a:effectLst/>
                <a:latin typeface="var(--ricos-custom-p-font-family,unset)"/>
              </a:rPr>
              <a:t>: Athletes focus on visualizing the desired outcome, such as winning a race, scoring a goal, or achieving a personal best.</a:t>
            </a:r>
          </a:p>
          <a:p>
            <a:pPr fontAlgn="base">
              <a:buFont typeface="Arial" panose="020B0604020202020204" pitchFamily="34" charset="0"/>
              <a:buChar char="•"/>
            </a:pPr>
            <a:r>
              <a:rPr lang="en-US" sz="2000" b="1" i="0">
                <a:effectLst/>
                <a:latin typeface="var(--ricos-custom-p-font-family,unset)"/>
              </a:rPr>
              <a:t>Motivational Visualization</a:t>
            </a:r>
            <a:r>
              <a:rPr lang="en-US" sz="2000" b="0" i="0">
                <a:effectLst/>
                <a:latin typeface="var(--ricos-custom-p-font-family,unset)"/>
              </a:rPr>
              <a:t>: This technique involves visualizing internal states or emotions, such as confidence, resilience, and the thrill of victory, to enhance motivation and mental toughness.</a:t>
            </a:r>
          </a:p>
          <a:p>
            <a:endParaRPr lang="en-IN" sz="2000"/>
          </a:p>
        </p:txBody>
      </p:sp>
      <p:sp>
        <p:nvSpPr>
          <p:cNvPr id="6" name="TextBox 5">
            <a:extLst>
              <a:ext uri="{FF2B5EF4-FFF2-40B4-BE49-F238E27FC236}">
                <a16:creationId xmlns:a16="http://schemas.microsoft.com/office/drawing/2014/main" id="{BDB2A29C-B9FE-F384-C885-A59641F912A8}"/>
              </a:ext>
            </a:extLst>
          </p:cNvPr>
          <p:cNvSpPr txBox="1"/>
          <p:nvPr/>
        </p:nvSpPr>
        <p:spPr>
          <a:xfrm>
            <a:off x="820847" y="5969042"/>
            <a:ext cx="6096000" cy="400110"/>
          </a:xfrm>
          <a:prstGeom prst="rect">
            <a:avLst/>
          </a:prstGeom>
          <a:noFill/>
        </p:spPr>
        <p:txBody>
          <a:bodyPr wrap="square">
            <a:spAutoFit/>
          </a:bodyPr>
          <a:lstStyle/>
          <a:p>
            <a:r>
              <a:rPr lang="en-IN" sz="1000" dirty="0">
                <a:hlinkClick r:id="rId2"/>
              </a:rPr>
              <a:t>https://www.performancepsychologycenter.com/post/visualization-techniques-and-mental-imagery</a:t>
            </a:r>
            <a:endParaRPr lang="en-IN" sz="1000" dirty="0"/>
          </a:p>
          <a:p>
            <a:endParaRPr lang="en-IN" sz="1000" dirty="0"/>
          </a:p>
        </p:txBody>
      </p:sp>
      <p:pic>
        <p:nvPicPr>
          <p:cNvPr id="7" name="Picture 6">
            <a:extLst>
              <a:ext uri="{FF2B5EF4-FFF2-40B4-BE49-F238E27FC236}">
                <a16:creationId xmlns:a16="http://schemas.microsoft.com/office/drawing/2014/main" id="{832F57E7-D513-F593-7015-3903035D5AE9}"/>
              </a:ext>
            </a:extLst>
          </p:cNvPr>
          <p:cNvPicPr>
            <a:picLocks noChangeAspect="1"/>
          </p:cNvPicPr>
          <p:nvPr/>
        </p:nvPicPr>
        <p:blipFill>
          <a:blip r:embed="rId3"/>
          <a:stretch>
            <a:fillRect/>
          </a:stretch>
        </p:blipFill>
        <p:spPr>
          <a:xfrm>
            <a:off x="7052649" y="2008081"/>
            <a:ext cx="4688469" cy="3092037"/>
          </a:xfrm>
          <a:prstGeom prst="rect">
            <a:avLst/>
          </a:prstGeom>
        </p:spPr>
      </p:pic>
      <p:sp>
        <p:nvSpPr>
          <p:cNvPr id="8" name="Slide Number Placeholder 7">
            <a:extLst>
              <a:ext uri="{FF2B5EF4-FFF2-40B4-BE49-F238E27FC236}">
                <a16:creationId xmlns:a16="http://schemas.microsoft.com/office/drawing/2014/main" id="{63349104-22F2-A67F-7B64-DC9D37A544B0}"/>
              </a:ext>
            </a:extLst>
          </p:cNvPr>
          <p:cNvSpPr>
            <a:spLocks noGrp="1"/>
          </p:cNvSpPr>
          <p:nvPr>
            <p:ph type="sldNum" sz="quarter" idx="12"/>
          </p:nvPr>
        </p:nvSpPr>
        <p:spPr/>
        <p:txBody>
          <a:bodyPr/>
          <a:lstStyle/>
          <a:p>
            <a:fld id="{35BE3B8C-5024-4D9A-8D01-C9F6869EABAC}" type="slidenum">
              <a:rPr lang="en-IN" smtClean="0"/>
              <a:t>14</a:t>
            </a:fld>
            <a:endParaRPr lang="en-IN"/>
          </a:p>
        </p:txBody>
      </p:sp>
    </p:spTree>
    <p:extLst>
      <p:ext uri="{BB962C8B-B14F-4D97-AF65-F5344CB8AC3E}">
        <p14:creationId xmlns:p14="http://schemas.microsoft.com/office/powerpoint/2010/main" val="36308771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77EA90-2982-4AC3-FEB1-5974F8F4A25C}"/>
              </a:ext>
            </a:extLst>
          </p:cNvPr>
          <p:cNvSpPr>
            <a:spLocks noGrp="1"/>
          </p:cNvSpPr>
          <p:nvPr>
            <p:ph type="title"/>
          </p:nvPr>
        </p:nvSpPr>
        <p:spPr>
          <a:xfrm>
            <a:off x="836679" y="723899"/>
            <a:ext cx="6002110" cy="905726"/>
          </a:xfrm>
        </p:spPr>
        <p:txBody>
          <a:bodyPr>
            <a:normAutofit fontScale="90000"/>
          </a:bodyPr>
          <a:lstStyle/>
          <a:p>
            <a:r>
              <a:rPr lang="en-US" sz="4000" i="0" dirty="0">
                <a:effectLst/>
                <a:latin typeface="Google Sans"/>
              </a:rPr>
              <a:t>How to visualize?</a:t>
            </a:r>
            <a:br>
              <a:rPr lang="en-US" sz="4000" i="0" dirty="0">
                <a:effectLst/>
                <a:latin typeface="Google Sans"/>
              </a:rPr>
            </a:br>
            <a:endParaRPr lang="en-IN" sz="4000" dirty="0">
              <a:latin typeface="Google Sans"/>
            </a:endParaRPr>
          </a:p>
        </p:txBody>
      </p:sp>
      <p:sp>
        <p:nvSpPr>
          <p:cNvPr id="3" name="Content Placeholder 2">
            <a:extLst>
              <a:ext uri="{FF2B5EF4-FFF2-40B4-BE49-F238E27FC236}">
                <a16:creationId xmlns:a16="http://schemas.microsoft.com/office/drawing/2014/main" id="{4D57C044-BC1E-004D-896D-82BF3A33675D}"/>
              </a:ext>
            </a:extLst>
          </p:cNvPr>
          <p:cNvSpPr>
            <a:spLocks noGrp="1"/>
          </p:cNvSpPr>
          <p:nvPr>
            <p:ph idx="1"/>
          </p:nvPr>
        </p:nvSpPr>
        <p:spPr>
          <a:xfrm>
            <a:off x="769545" y="1747320"/>
            <a:ext cx="6266689" cy="4834550"/>
          </a:xfrm>
        </p:spPr>
        <p:txBody>
          <a:bodyPr>
            <a:noAutofit/>
          </a:bodyPr>
          <a:lstStyle/>
          <a:p>
            <a:pPr fontAlgn="base">
              <a:buFont typeface="Wingdings" panose="05000000000000000000" pitchFamily="2" charset="2"/>
              <a:buChar char="§"/>
            </a:pPr>
            <a:r>
              <a:rPr lang="en-US" sz="2200" i="0" u="sng" dirty="0">
                <a:effectLst/>
                <a:latin typeface="Google Sans"/>
              </a:rPr>
              <a:t>Setting the Scene</a:t>
            </a:r>
            <a:r>
              <a:rPr lang="en-US" sz="2200" i="0" dirty="0">
                <a:effectLst/>
                <a:latin typeface="Google Sans"/>
              </a:rPr>
              <a:t>: Begin by finding a quiet, comfortable space … Close your eyes, take deep breaths to reach a state of calm</a:t>
            </a:r>
          </a:p>
          <a:p>
            <a:pPr fontAlgn="base">
              <a:buFont typeface="Wingdings" panose="05000000000000000000" pitchFamily="2" charset="2"/>
              <a:buChar char="§"/>
            </a:pPr>
            <a:r>
              <a:rPr lang="en-US" sz="2200" i="0" u="sng" dirty="0">
                <a:effectLst/>
                <a:latin typeface="Google Sans"/>
              </a:rPr>
              <a:t>Creating the Visual</a:t>
            </a:r>
            <a:r>
              <a:rPr lang="en-US" sz="2200" i="0" dirty="0">
                <a:effectLst/>
                <a:latin typeface="Google Sans"/>
              </a:rPr>
              <a:t>: Imagine in detail including the environment, sounds, sensations, and emotions you associate with this setting</a:t>
            </a:r>
          </a:p>
          <a:p>
            <a:pPr fontAlgn="base">
              <a:buFont typeface="Wingdings" panose="05000000000000000000" pitchFamily="2" charset="2"/>
              <a:buChar char="§"/>
            </a:pPr>
            <a:r>
              <a:rPr lang="en-US" sz="2200" i="0" u="sng" dirty="0">
                <a:effectLst/>
                <a:latin typeface="Google Sans"/>
              </a:rPr>
              <a:t>Executing the Skill</a:t>
            </a:r>
            <a:r>
              <a:rPr lang="en-US" sz="2200" i="0" dirty="0">
                <a:effectLst/>
                <a:latin typeface="Google Sans"/>
              </a:rPr>
              <a:t>: visualize yourself performing a specific skill or maneuver. See it in rich detail</a:t>
            </a:r>
          </a:p>
          <a:p>
            <a:pPr fontAlgn="base">
              <a:buFont typeface="Wingdings" panose="05000000000000000000" pitchFamily="2" charset="2"/>
              <a:buChar char="§"/>
            </a:pPr>
            <a:r>
              <a:rPr lang="en-US" sz="2200" i="0" u="sng" dirty="0">
                <a:effectLst/>
                <a:latin typeface="Google Sans"/>
              </a:rPr>
              <a:t>Incorporating Emotion</a:t>
            </a:r>
            <a:r>
              <a:rPr lang="en-US" sz="2200" i="0" dirty="0">
                <a:effectLst/>
                <a:latin typeface="Google Sans"/>
              </a:rPr>
              <a:t>: Integrate emotional responses into your visualization. Feel the joy of success, the rush of adrenaline</a:t>
            </a:r>
          </a:p>
          <a:p>
            <a:pPr fontAlgn="base">
              <a:buFont typeface="Wingdings" panose="05000000000000000000" pitchFamily="2" charset="2"/>
              <a:buChar char="§"/>
            </a:pPr>
            <a:r>
              <a:rPr lang="en-US" sz="2200" i="0" u="sng" dirty="0">
                <a:effectLst/>
                <a:latin typeface="Google Sans"/>
              </a:rPr>
              <a:t>Reinforcement</a:t>
            </a:r>
            <a:r>
              <a:rPr lang="en-US" sz="2200" i="0" dirty="0">
                <a:effectLst/>
                <a:latin typeface="Google Sans"/>
              </a:rPr>
              <a:t>: </a:t>
            </a:r>
            <a:r>
              <a:rPr lang="en-US" sz="2200" dirty="0">
                <a:latin typeface="Google Sans"/>
              </a:rPr>
              <a:t>R</a:t>
            </a:r>
            <a:r>
              <a:rPr lang="en-US" sz="2200" i="0" dirty="0">
                <a:effectLst/>
                <a:latin typeface="Google Sans"/>
              </a:rPr>
              <a:t>epetition strengthens the neural pathways associated with visual skills</a:t>
            </a:r>
          </a:p>
          <a:p>
            <a:pPr>
              <a:buFont typeface="Wingdings" panose="05000000000000000000" pitchFamily="2" charset="2"/>
              <a:buChar char="§"/>
            </a:pPr>
            <a:endParaRPr lang="en-IN" sz="2200" dirty="0">
              <a:latin typeface="Google Sans"/>
            </a:endParaRPr>
          </a:p>
        </p:txBody>
      </p:sp>
      <p:pic>
        <p:nvPicPr>
          <p:cNvPr id="4" name="Picture 3">
            <a:extLst>
              <a:ext uri="{FF2B5EF4-FFF2-40B4-BE49-F238E27FC236}">
                <a16:creationId xmlns:a16="http://schemas.microsoft.com/office/drawing/2014/main" id="{1A57982B-CC6F-612A-D1A2-B972FD08542B}"/>
              </a:ext>
            </a:extLst>
          </p:cNvPr>
          <p:cNvPicPr>
            <a:picLocks noChangeAspect="1"/>
          </p:cNvPicPr>
          <p:nvPr/>
        </p:nvPicPr>
        <p:blipFill>
          <a:blip r:embed="rId2"/>
          <a:srcRect l="26536" r="31787" b="1"/>
          <a:stretch/>
        </p:blipFill>
        <p:spPr>
          <a:xfrm>
            <a:off x="8113840" y="2016602"/>
            <a:ext cx="2997505" cy="4117499"/>
          </a:xfrm>
          <a:prstGeom prst="rect">
            <a:avLst/>
          </a:prstGeom>
          <a:effectLst/>
        </p:spPr>
      </p:pic>
      <p:sp>
        <p:nvSpPr>
          <p:cNvPr id="5" name="Slide Number Placeholder 4">
            <a:extLst>
              <a:ext uri="{FF2B5EF4-FFF2-40B4-BE49-F238E27FC236}">
                <a16:creationId xmlns:a16="http://schemas.microsoft.com/office/drawing/2014/main" id="{BDE23D6A-A453-50AB-176F-59DF27FF604B}"/>
              </a:ext>
            </a:extLst>
          </p:cNvPr>
          <p:cNvSpPr>
            <a:spLocks noGrp="1"/>
          </p:cNvSpPr>
          <p:nvPr>
            <p:ph type="sldNum" sz="quarter" idx="12"/>
          </p:nvPr>
        </p:nvSpPr>
        <p:spPr/>
        <p:txBody>
          <a:bodyPr/>
          <a:lstStyle/>
          <a:p>
            <a:fld id="{35BE3B8C-5024-4D9A-8D01-C9F6869EABAC}" type="slidenum">
              <a:rPr lang="en-IN" smtClean="0"/>
              <a:t>15</a:t>
            </a:fld>
            <a:endParaRPr lang="en-IN"/>
          </a:p>
        </p:txBody>
      </p:sp>
    </p:spTree>
    <p:extLst>
      <p:ext uri="{BB962C8B-B14F-4D97-AF65-F5344CB8AC3E}">
        <p14:creationId xmlns:p14="http://schemas.microsoft.com/office/powerpoint/2010/main" val="2312165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25BF99-F789-A846-9ED4-623A0A41471F}"/>
              </a:ext>
            </a:extLst>
          </p:cNvPr>
          <p:cNvSpPr>
            <a:spLocks noGrp="1"/>
          </p:cNvSpPr>
          <p:nvPr>
            <p:ph type="title"/>
          </p:nvPr>
        </p:nvSpPr>
        <p:spPr>
          <a:xfrm>
            <a:off x="836679" y="723899"/>
            <a:ext cx="6002110" cy="996260"/>
          </a:xfrm>
        </p:spPr>
        <p:txBody>
          <a:bodyPr>
            <a:normAutofit/>
          </a:bodyPr>
          <a:lstStyle/>
          <a:p>
            <a:r>
              <a:rPr lang="en-US" sz="3600" dirty="0">
                <a:latin typeface="Google Sans"/>
              </a:rPr>
              <a:t>Key to quality mental imagery</a:t>
            </a:r>
            <a:endParaRPr lang="en-IN" sz="3600" dirty="0">
              <a:latin typeface="Google Sans"/>
            </a:endParaRPr>
          </a:p>
        </p:txBody>
      </p:sp>
      <p:sp>
        <p:nvSpPr>
          <p:cNvPr id="3" name="Content Placeholder 2">
            <a:extLst>
              <a:ext uri="{FF2B5EF4-FFF2-40B4-BE49-F238E27FC236}">
                <a16:creationId xmlns:a16="http://schemas.microsoft.com/office/drawing/2014/main" id="{95120356-E74C-BADF-C2A8-2366EA4311C7}"/>
              </a:ext>
            </a:extLst>
          </p:cNvPr>
          <p:cNvSpPr>
            <a:spLocks noGrp="1"/>
          </p:cNvSpPr>
          <p:nvPr>
            <p:ph idx="1"/>
          </p:nvPr>
        </p:nvSpPr>
        <p:spPr>
          <a:xfrm>
            <a:off x="836680" y="1879969"/>
            <a:ext cx="6002110" cy="3729034"/>
          </a:xfrm>
        </p:spPr>
        <p:txBody>
          <a:bodyPr>
            <a:noAutofit/>
          </a:bodyPr>
          <a:lstStyle/>
          <a:p>
            <a:r>
              <a:rPr lang="en-US" sz="2200" u="sng" dirty="0">
                <a:latin typeface="Google Sans"/>
              </a:rPr>
              <a:t>Perspective: </a:t>
            </a:r>
            <a:r>
              <a:rPr lang="en-US" sz="2200" b="0" i="0" dirty="0">
                <a:effectLst/>
                <a:latin typeface="Google Sans"/>
              </a:rPr>
              <a:t>where the “imagery camera” is when you do imagery (seeing yourself from inside your body looking out)</a:t>
            </a:r>
          </a:p>
          <a:p>
            <a:r>
              <a:rPr lang="en-US" sz="2200" u="sng" dirty="0">
                <a:latin typeface="Google Sans"/>
              </a:rPr>
              <a:t>Control</a:t>
            </a:r>
            <a:r>
              <a:rPr lang="en-US" sz="2200" dirty="0">
                <a:latin typeface="Google Sans"/>
              </a:rPr>
              <a:t>: ‘</a:t>
            </a:r>
            <a:r>
              <a:rPr lang="en-US" sz="2200" b="0" i="0" dirty="0">
                <a:effectLst/>
                <a:latin typeface="Google Sans"/>
              </a:rPr>
              <a:t>you keep leaning in or sitting back? – tha</a:t>
            </a:r>
            <a:r>
              <a:rPr lang="en-US" sz="2200" dirty="0">
                <a:latin typeface="Google Sans"/>
              </a:rPr>
              <a:t>t’s a control problem. R</a:t>
            </a:r>
            <a:r>
              <a:rPr lang="en-US" sz="2200" b="0" i="0" dirty="0">
                <a:effectLst/>
                <a:latin typeface="Google Sans"/>
              </a:rPr>
              <a:t>ewind the “imagery video” and edit it and rerun the imagery video until you do it correctly</a:t>
            </a:r>
          </a:p>
          <a:p>
            <a:r>
              <a:rPr lang="en-US" sz="2200" u="sng" dirty="0">
                <a:latin typeface="Google Sans"/>
              </a:rPr>
              <a:t>Multiple senses</a:t>
            </a:r>
            <a:r>
              <a:rPr lang="en-US" sz="2200" dirty="0">
                <a:latin typeface="Google Sans"/>
              </a:rPr>
              <a:t>: </a:t>
            </a:r>
            <a:r>
              <a:rPr lang="en-US" sz="2200" b="0" i="0" dirty="0">
                <a:effectLst/>
                <a:latin typeface="Google Sans"/>
              </a:rPr>
              <a:t> Good imagery is more than just visual</a:t>
            </a:r>
          </a:p>
          <a:p>
            <a:r>
              <a:rPr lang="en-US" sz="2200" u="sng" dirty="0">
                <a:latin typeface="Google Sans"/>
              </a:rPr>
              <a:t>Speed</a:t>
            </a:r>
            <a:r>
              <a:rPr lang="en-US" sz="2200" dirty="0">
                <a:latin typeface="Google Sans"/>
              </a:rPr>
              <a:t>: Slow motion (frame by frame) is effective in the beginning before reset to real-time</a:t>
            </a:r>
          </a:p>
          <a:p>
            <a:pPr marL="0" indent="0">
              <a:buNone/>
            </a:pPr>
            <a:endParaRPr lang="en-IN" sz="1000" dirty="0">
              <a:latin typeface="Google Sans"/>
            </a:endParaRPr>
          </a:p>
          <a:p>
            <a:pPr marL="0" indent="0">
              <a:buNone/>
            </a:pPr>
            <a:r>
              <a:rPr lang="en-IN" sz="1000" dirty="0">
                <a:latin typeface="Google Sans"/>
                <a:hlinkClick r:id="rId2"/>
              </a:rPr>
              <a:t>https://www.ted.com/talks/minda_dentler_what_i_learned_when_i_conquered_the_world_s_toughest_triathlon?geo=hi&amp;subtitle=en</a:t>
            </a:r>
            <a:endParaRPr lang="en-IN" sz="1000" dirty="0">
              <a:latin typeface="Google Sans"/>
            </a:endParaRPr>
          </a:p>
          <a:p>
            <a:pPr marL="0" indent="0">
              <a:buNone/>
            </a:pPr>
            <a:endParaRPr lang="en-IN" sz="1000" dirty="0">
              <a:latin typeface="Google Sans"/>
            </a:endParaRPr>
          </a:p>
        </p:txBody>
      </p:sp>
      <p:pic>
        <p:nvPicPr>
          <p:cNvPr id="4" name="Picture 3">
            <a:extLst>
              <a:ext uri="{FF2B5EF4-FFF2-40B4-BE49-F238E27FC236}">
                <a16:creationId xmlns:a16="http://schemas.microsoft.com/office/drawing/2014/main" id="{8BFD5029-B904-F42F-1C1A-8FBEDBA78D0E}"/>
              </a:ext>
            </a:extLst>
          </p:cNvPr>
          <p:cNvPicPr>
            <a:picLocks noChangeAspect="1"/>
          </p:cNvPicPr>
          <p:nvPr/>
        </p:nvPicPr>
        <p:blipFill>
          <a:blip r:embed="rId3"/>
          <a:srcRect l="34525" r="24525"/>
          <a:stretch/>
        </p:blipFill>
        <p:spPr>
          <a:xfrm>
            <a:off x="8257309" y="1471610"/>
            <a:ext cx="3768436" cy="5176482"/>
          </a:xfrm>
          <a:prstGeom prst="rect">
            <a:avLst/>
          </a:prstGeom>
          <a:effectLst/>
        </p:spPr>
      </p:pic>
      <p:sp>
        <p:nvSpPr>
          <p:cNvPr id="5" name="Slide Number Placeholder 4">
            <a:extLst>
              <a:ext uri="{FF2B5EF4-FFF2-40B4-BE49-F238E27FC236}">
                <a16:creationId xmlns:a16="http://schemas.microsoft.com/office/drawing/2014/main" id="{A51E7EF8-82A4-62B7-90BF-FFC0C93A9CDA}"/>
              </a:ext>
            </a:extLst>
          </p:cNvPr>
          <p:cNvSpPr>
            <a:spLocks noGrp="1"/>
          </p:cNvSpPr>
          <p:nvPr>
            <p:ph type="sldNum" sz="quarter" idx="12"/>
          </p:nvPr>
        </p:nvSpPr>
        <p:spPr/>
        <p:txBody>
          <a:bodyPr/>
          <a:lstStyle/>
          <a:p>
            <a:fld id="{35BE3B8C-5024-4D9A-8D01-C9F6869EABAC}" type="slidenum">
              <a:rPr lang="en-IN" smtClean="0"/>
              <a:t>16</a:t>
            </a:fld>
            <a:endParaRPr lang="en-IN"/>
          </a:p>
        </p:txBody>
      </p:sp>
    </p:spTree>
    <p:extLst>
      <p:ext uri="{BB962C8B-B14F-4D97-AF65-F5344CB8AC3E}">
        <p14:creationId xmlns:p14="http://schemas.microsoft.com/office/powerpoint/2010/main" val="2686125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on a tightrope&#10;&#10;Description automatically generated">
            <a:extLst>
              <a:ext uri="{FF2B5EF4-FFF2-40B4-BE49-F238E27FC236}">
                <a16:creationId xmlns:a16="http://schemas.microsoft.com/office/drawing/2014/main" id="{9B49C8AB-20EB-C6CD-FEAD-B32185E907DE}"/>
              </a:ext>
            </a:extLst>
          </p:cNvPr>
          <p:cNvPicPr>
            <a:picLocks noChangeAspect="1"/>
          </p:cNvPicPr>
          <p:nvPr/>
        </p:nvPicPr>
        <p:blipFill>
          <a:blip r:embed="rId2"/>
          <a:srcRect l="6236"/>
          <a:stretch/>
        </p:blipFill>
        <p:spPr>
          <a:xfrm>
            <a:off x="2522356"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EF900DC-1D2F-B491-EC50-74AFC1761635}"/>
              </a:ext>
            </a:extLst>
          </p:cNvPr>
          <p:cNvSpPr>
            <a:spLocks noGrp="1"/>
          </p:cNvSpPr>
          <p:nvPr>
            <p:ph type="title"/>
          </p:nvPr>
        </p:nvSpPr>
        <p:spPr>
          <a:xfrm>
            <a:off x="838200" y="365125"/>
            <a:ext cx="3822189" cy="1899912"/>
          </a:xfrm>
        </p:spPr>
        <p:txBody>
          <a:bodyPr>
            <a:normAutofit/>
          </a:bodyPr>
          <a:lstStyle/>
          <a:p>
            <a:r>
              <a:rPr lang="en-US" sz="4000"/>
              <a:t>The flow state</a:t>
            </a:r>
            <a:endParaRPr lang="en-IN" sz="4000"/>
          </a:p>
        </p:txBody>
      </p:sp>
      <p:sp>
        <p:nvSpPr>
          <p:cNvPr id="3" name="Content Placeholder 2">
            <a:extLst>
              <a:ext uri="{FF2B5EF4-FFF2-40B4-BE49-F238E27FC236}">
                <a16:creationId xmlns:a16="http://schemas.microsoft.com/office/drawing/2014/main" id="{09EA4A3F-262F-55B4-A16D-B4EE86D49EE3}"/>
              </a:ext>
            </a:extLst>
          </p:cNvPr>
          <p:cNvSpPr>
            <a:spLocks noGrp="1"/>
          </p:cNvSpPr>
          <p:nvPr>
            <p:ph idx="1"/>
          </p:nvPr>
        </p:nvSpPr>
        <p:spPr>
          <a:xfrm>
            <a:off x="838200" y="2199992"/>
            <a:ext cx="5390584" cy="3976971"/>
          </a:xfrm>
        </p:spPr>
        <p:txBody>
          <a:bodyPr>
            <a:normAutofit/>
          </a:bodyPr>
          <a:lstStyle/>
          <a:p>
            <a:r>
              <a:rPr lang="en-US" sz="2200" dirty="0">
                <a:latin typeface="Google Sans"/>
              </a:rPr>
              <a:t>The flow state is the experience of being so absorbed by an engaging, enjoyable task that your attention is completely held by it </a:t>
            </a:r>
          </a:p>
          <a:p>
            <a:r>
              <a:rPr lang="en-US" sz="2200" dirty="0">
                <a:latin typeface="Google Sans"/>
              </a:rPr>
              <a:t>A</a:t>
            </a:r>
            <a:r>
              <a:rPr lang="en-US" sz="2200" b="0" i="0" dirty="0">
                <a:effectLst/>
                <a:latin typeface="Google Sans"/>
              </a:rPr>
              <a:t> state in which a person is completely focused on a single task or activity</a:t>
            </a:r>
            <a:endParaRPr lang="en-US" sz="2200" dirty="0">
              <a:latin typeface="Google Sans"/>
            </a:endParaRPr>
          </a:p>
          <a:p>
            <a:r>
              <a:rPr lang="en-US" sz="2200" dirty="0">
                <a:latin typeface="Google Sans"/>
              </a:rPr>
              <a:t>T</a:t>
            </a:r>
            <a:r>
              <a:rPr lang="en-US" sz="2200" b="0" i="0" dirty="0">
                <a:effectLst/>
                <a:latin typeface="Google Sans"/>
              </a:rPr>
              <a:t>he idea behind flow originated from the </a:t>
            </a:r>
            <a:r>
              <a:rPr lang="en-US" sz="2200" b="0" i="0" u="none" strike="noStrike" dirty="0">
                <a:effectLst/>
                <a:latin typeface="Google Sans"/>
              </a:rPr>
              <a:t>sports psychology </a:t>
            </a:r>
            <a:r>
              <a:rPr lang="en-US" sz="2200" b="0" i="0" dirty="0">
                <a:effectLst/>
                <a:latin typeface="Google Sans"/>
              </a:rPr>
              <a:t>theory about an Individual Zone of Optimal Functioning</a:t>
            </a:r>
          </a:p>
          <a:p>
            <a:endParaRPr lang="en-US" sz="2200" b="0" i="0" dirty="0">
              <a:effectLst/>
              <a:latin typeface="Google Sans"/>
            </a:endParaRPr>
          </a:p>
        </p:txBody>
      </p:sp>
      <p:sp>
        <p:nvSpPr>
          <p:cNvPr id="5" name="Slide Number Placeholder 4">
            <a:extLst>
              <a:ext uri="{FF2B5EF4-FFF2-40B4-BE49-F238E27FC236}">
                <a16:creationId xmlns:a16="http://schemas.microsoft.com/office/drawing/2014/main" id="{664D2778-D407-AAEC-C1CF-1150AA077D77}"/>
              </a:ext>
            </a:extLst>
          </p:cNvPr>
          <p:cNvSpPr>
            <a:spLocks noGrp="1"/>
          </p:cNvSpPr>
          <p:nvPr>
            <p:ph type="sldNum" sz="quarter" idx="12"/>
          </p:nvPr>
        </p:nvSpPr>
        <p:spPr/>
        <p:txBody>
          <a:bodyPr/>
          <a:lstStyle/>
          <a:p>
            <a:fld id="{35BE3B8C-5024-4D9A-8D01-C9F6869EABAC}" type="slidenum">
              <a:rPr lang="en-IN" smtClean="0"/>
              <a:t>2</a:t>
            </a:fld>
            <a:endParaRPr lang="en-IN"/>
          </a:p>
        </p:txBody>
      </p:sp>
    </p:spTree>
    <p:extLst>
      <p:ext uri="{BB962C8B-B14F-4D97-AF65-F5344CB8AC3E}">
        <p14:creationId xmlns:p14="http://schemas.microsoft.com/office/powerpoint/2010/main" val="1598588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AFC22-A3EC-9D42-B45E-E30CC5704A5F}"/>
              </a:ext>
            </a:extLst>
          </p:cNvPr>
          <p:cNvSpPr>
            <a:spLocks noGrp="1"/>
          </p:cNvSpPr>
          <p:nvPr>
            <p:ph type="title"/>
          </p:nvPr>
        </p:nvSpPr>
        <p:spPr>
          <a:xfrm>
            <a:off x="876693" y="741391"/>
            <a:ext cx="4597747" cy="1616203"/>
          </a:xfrm>
        </p:spPr>
        <p:txBody>
          <a:bodyPr anchor="b">
            <a:normAutofit/>
          </a:bodyPr>
          <a:lstStyle/>
          <a:p>
            <a:r>
              <a:rPr lang="en-US" sz="3200" dirty="0">
                <a:latin typeface="Google Sans"/>
              </a:rPr>
              <a:t>The Flow state</a:t>
            </a:r>
            <a:endParaRPr lang="en-IN" sz="3200" dirty="0">
              <a:latin typeface="Google Sans"/>
            </a:endParaRPr>
          </a:p>
        </p:txBody>
      </p:sp>
      <p:sp>
        <p:nvSpPr>
          <p:cNvPr id="3" name="Content Placeholder 2">
            <a:extLst>
              <a:ext uri="{FF2B5EF4-FFF2-40B4-BE49-F238E27FC236}">
                <a16:creationId xmlns:a16="http://schemas.microsoft.com/office/drawing/2014/main" id="{B655F5CA-6212-6DA5-3A55-79153DE38F18}"/>
              </a:ext>
            </a:extLst>
          </p:cNvPr>
          <p:cNvSpPr>
            <a:spLocks noGrp="1"/>
          </p:cNvSpPr>
          <p:nvPr>
            <p:ph idx="1"/>
          </p:nvPr>
        </p:nvSpPr>
        <p:spPr>
          <a:xfrm>
            <a:off x="876693" y="2533476"/>
            <a:ext cx="4597746" cy="3447832"/>
          </a:xfrm>
        </p:spPr>
        <p:txBody>
          <a:bodyPr anchor="t">
            <a:normAutofit/>
          </a:bodyPr>
          <a:lstStyle/>
          <a:p>
            <a:r>
              <a:rPr lang="en-US" sz="2200" i="0" dirty="0">
                <a:effectLst/>
                <a:latin typeface="Google Sans"/>
              </a:rPr>
              <a:t>Flow is the melting together of action and </a:t>
            </a:r>
            <a:r>
              <a:rPr lang="en-US" sz="2200" i="0" u="none" strike="noStrike" dirty="0">
                <a:effectLst/>
                <a:latin typeface="Google Sans"/>
              </a:rPr>
              <a:t>consciousness</a:t>
            </a:r>
            <a:r>
              <a:rPr lang="en-US" sz="2200" u="none" strike="noStrike" dirty="0">
                <a:latin typeface="Google Sans"/>
              </a:rPr>
              <a:t>, being in the zone or locked in</a:t>
            </a:r>
            <a:endParaRPr lang="en-US" sz="2200" i="0" dirty="0">
              <a:effectLst/>
              <a:latin typeface="Google Sans"/>
            </a:endParaRPr>
          </a:p>
          <a:p>
            <a:r>
              <a:rPr lang="en-US" sz="2200" dirty="0">
                <a:latin typeface="Google Sans"/>
              </a:rPr>
              <a:t>T</a:t>
            </a:r>
            <a:r>
              <a:rPr lang="en-US" sz="2200" i="0" dirty="0">
                <a:effectLst/>
                <a:latin typeface="Google Sans"/>
              </a:rPr>
              <a:t>he state of finding a balance between a skill and the challenge in the task</a:t>
            </a:r>
          </a:p>
          <a:p>
            <a:r>
              <a:rPr lang="en-US" sz="2200" b="0" i="0" dirty="0">
                <a:effectLst/>
                <a:latin typeface="Google Sans"/>
              </a:rPr>
              <a:t>You generally lose sense of time, self-consciousness, and anything that doesn't have to do with</a:t>
            </a:r>
            <a:endParaRPr lang="en-IN" sz="2200" dirty="0"/>
          </a:p>
          <a:p>
            <a:endParaRPr lang="en-US" sz="2200" i="0" dirty="0">
              <a:effectLst/>
              <a:latin typeface="Google Sans"/>
            </a:endParaRPr>
          </a:p>
          <a:p>
            <a:endParaRPr lang="en-IN" sz="2200" dirty="0">
              <a:latin typeface="Google Sans"/>
            </a:endParaRPr>
          </a:p>
        </p:txBody>
      </p:sp>
      <p:pic>
        <p:nvPicPr>
          <p:cNvPr id="4" name="Picture 3">
            <a:extLst>
              <a:ext uri="{FF2B5EF4-FFF2-40B4-BE49-F238E27FC236}">
                <a16:creationId xmlns:a16="http://schemas.microsoft.com/office/drawing/2014/main" id="{A6928F7E-179F-1F21-0016-B9BDB41189A2}"/>
              </a:ext>
            </a:extLst>
          </p:cNvPr>
          <p:cNvPicPr>
            <a:picLocks noChangeAspect="1"/>
          </p:cNvPicPr>
          <p:nvPr/>
        </p:nvPicPr>
        <p:blipFill>
          <a:blip r:embed="rId2"/>
          <a:srcRect b="2174"/>
          <a:stretch/>
        </p:blipFill>
        <p:spPr>
          <a:xfrm>
            <a:off x="7324437" y="1797611"/>
            <a:ext cx="2503054" cy="2815933"/>
          </a:xfrm>
          <a:prstGeom prst="rect">
            <a:avLst/>
          </a:prstGeom>
        </p:spPr>
      </p:pic>
      <p:grpSp>
        <p:nvGrpSpPr>
          <p:cNvPr id="36" name="Group 35">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37" name="Rectangle 36">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EBEC6ADC-1C52-5049-3288-099ADE1FF35D}"/>
              </a:ext>
            </a:extLst>
          </p:cNvPr>
          <p:cNvSpPr txBox="1"/>
          <p:nvPr/>
        </p:nvSpPr>
        <p:spPr>
          <a:xfrm>
            <a:off x="7257051" y="4837080"/>
            <a:ext cx="2757174" cy="269074"/>
          </a:xfrm>
          <a:prstGeom prst="rect">
            <a:avLst/>
          </a:prstGeom>
          <a:solidFill>
            <a:schemeClr val="tx1">
              <a:alpha val="50000"/>
            </a:schemeClr>
          </a:solidFill>
          <a:ln>
            <a:noFill/>
          </a:ln>
        </p:spPr>
        <p:txBody>
          <a:bodyPr wrap="square">
            <a:noAutofit/>
          </a:bodyPr>
          <a:lstStyle/>
          <a:p>
            <a:pPr algn="ctr">
              <a:spcAft>
                <a:spcPts val="600"/>
              </a:spcAft>
            </a:pPr>
            <a:r>
              <a:rPr lang="en-IN" sz="1300" b="1" i="0" dirty="0">
                <a:solidFill>
                  <a:srgbClr val="FFFFFF"/>
                </a:solidFill>
                <a:effectLst/>
              </a:rPr>
              <a:t>Mihaly Robert Csikszentmihalyi</a:t>
            </a:r>
            <a:endParaRPr lang="en-IN" sz="1300" dirty="0">
              <a:solidFill>
                <a:srgbClr val="FFFFFF"/>
              </a:solidFill>
            </a:endParaRPr>
          </a:p>
        </p:txBody>
      </p:sp>
      <p:sp>
        <p:nvSpPr>
          <p:cNvPr id="5" name="Slide Number Placeholder 4">
            <a:extLst>
              <a:ext uri="{FF2B5EF4-FFF2-40B4-BE49-F238E27FC236}">
                <a16:creationId xmlns:a16="http://schemas.microsoft.com/office/drawing/2014/main" id="{4807E9AD-FF91-FF1F-9F6C-7DBEEF92AF9A}"/>
              </a:ext>
            </a:extLst>
          </p:cNvPr>
          <p:cNvSpPr>
            <a:spLocks noGrp="1"/>
          </p:cNvSpPr>
          <p:nvPr>
            <p:ph type="sldNum" sz="quarter" idx="12"/>
          </p:nvPr>
        </p:nvSpPr>
        <p:spPr/>
        <p:txBody>
          <a:bodyPr/>
          <a:lstStyle/>
          <a:p>
            <a:fld id="{35BE3B8C-5024-4D9A-8D01-C9F6869EABAC}" type="slidenum">
              <a:rPr lang="en-IN" smtClean="0"/>
              <a:t>3</a:t>
            </a:fld>
            <a:endParaRPr lang="en-IN"/>
          </a:p>
        </p:txBody>
      </p:sp>
    </p:spTree>
    <p:extLst>
      <p:ext uri="{BB962C8B-B14F-4D97-AF65-F5344CB8AC3E}">
        <p14:creationId xmlns:p14="http://schemas.microsoft.com/office/powerpoint/2010/main" val="3992029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E2488-4E1A-9C25-16C2-D10FD4850DA7}"/>
              </a:ext>
            </a:extLst>
          </p:cNvPr>
          <p:cNvSpPr>
            <a:spLocks noGrp="1"/>
          </p:cNvSpPr>
          <p:nvPr>
            <p:ph type="title"/>
          </p:nvPr>
        </p:nvSpPr>
        <p:spPr>
          <a:xfrm>
            <a:off x="876693" y="741391"/>
            <a:ext cx="4597747" cy="1616203"/>
          </a:xfrm>
        </p:spPr>
        <p:txBody>
          <a:bodyPr anchor="b">
            <a:normAutofit/>
          </a:bodyPr>
          <a:lstStyle/>
          <a:p>
            <a:r>
              <a:rPr lang="en-US" sz="3200" dirty="0">
                <a:latin typeface="Google Sans"/>
              </a:rPr>
              <a:t>Hyperfocus</a:t>
            </a:r>
            <a:endParaRPr lang="en-IN" sz="3200" dirty="0">
              <a:latin typeface="Google Sans"/>
            </a:endParaRPr>
          </a:p>
        </p:txBody>
      </p:sp>
      <p:sp>
        <p:nvSpPr>
          <p:cNvPr id="3" name="Content Placeholder 2">
            <a:extLst>
              <a:ext uri="{FF2B5EF4-FFF2-40B4-BE49-F238E27FC236}">
                <a16:creationId xmlns:a16="http://schemas.microsoft.com/office/drawing/2014/main" id="{C95DE2D5-CCB1-B80E-C9D7-D66E828BC7B3}"/>
              </a:ext>
            </a:extLst>
          </p:cNvPr>
          <p:cNvSpPr>
            <a:spLocks noGrp="1"/>
          </p:cNvSpPr>
          <p:nvPr>
            <p:ph idx="1"/>
          </p:nvPr>
        </p:nvSpPr>
        <p:spPr>
          <a:xfrm>
            <a:off x="876693" y="2533476"/>
            <a:ext cx="4597746" cy="3447832"/>
          </a:xfrm>
        </p:spPr>
        <p:txBody>
          <a:bodyPr anchor="t">
            <a:noAutofit/>
          </a:bodyPr>
          <a:lstStyle/>
          <a:p>
            <a:pPr>
              <a:lnSpc>
                <a:spcPct val="100000"/>
              </a:lnSpc>
              <a:spcBef>
                <a:spcPts val="600"/>
              </a:spcBef>
            </a:pPr>
            <a:r>
              <a:rPr lang="en-US" sz="2200" dirty="0">
                <a:latin typeface="Google Sans"/>
              </a:rPr>
              <a:t>Flow is different from hyperfocus (</a:t>
            </a:r>
            <a:r>
              <a:rPr lang="en-US" sz="2200" b="0" i="0" dirty="0">
                <a:effectLst/>
                <a:latin typeface="Google Sans"/>
              </a:rPr>
              <a:t>hyperfocus can "capture" a person, perhaps causing them to appear unfocused like playing videogames</a:t>
            </a:r>
            <a:r>
              <a:rPr lang="en-US" sz="2200" dirty="0">
                <a:latin typeface="Google Sans"/>
              </a:rPr>
              <a:t>)</a:t>
            </a:r>
          </a:p>
          <a:p>
            <a:pPr>
              <a:lnSpc>
                <a:spcPct val="100000"/>
              </a:lnSpc>
              <a:spcBef>
                <a:spcPts val="600"/>
              </a:spcBef>
            </a:pPr>
            <a:r>
              <a:rPr lang="en-US" sz="2200" b="0" i="0" dirty="0">
                <a:solidFill>
                  <a:srgbClr val="001D35"/>
                </a:solidFill>
                <a:effectLst/>
                <a:latin typeface="Google Sans"/>
              </a:rPr>
              <a:t>Hyperfocus can be a natural consequence of ADHD, which is characterized by a lack of control over attention</a:t>
            </a:r>
          </a:p>
          <a:p>
            <a:pPr marL="0" indent="0">
              <a:lnSpc>
                <a:spcPct val="100000"/>
              </a:lnSpc>
              <a:spcBef>
                <a:spcPts val="600"/>
              </a:spcBef>
              <a:buNone/>
            </a:pPr>
            <a:br>
              <a:rPr lang="en-US" sz="2200" dirty="0">
                <a:latin typeface="Google Sans"/>
              </a:rPr>
            </a:br>
            <a:endParaRPr lang="en-US" sz="2200" dirty="0">
              <a:latin typeface="Google Sans"/>
            </a:endParaRPr>
          </a:p>
          <a:p>
            <a:pPr>
              <a:lnSpc>
                <a:spcPct val="100000"/>
              </a:lnSpc>
              <a:spcBef>
                <a:spcPts val="600"/>
              </a:spcBef>
            </a:pPr>
            <a:endParaRPr lang="en-IN" sz="2200" dirty="0">
              <a:latin typeface="Google Sans"/>
            </a:endParaRPr>
          </a:p>
        </p:txBody>
      </p:sp>
      <p:pic>
        <p:nvPicPr>
          <p:cNvPr id="6" name="Picture 5">
            <a:extLst>
              <a:ext uri="{FF2B5EF4-FFF2-40B4-BE49-F238E27FC236}">
                <a16:creationId xmlns:a16="http://schemas.microsoft.com/office/drawing/2014/main" id="{6ABF1DE6-C015-B8FD-8A14-9FE8F4826C4E}"/>
              </a:ext>
            </a:extLst>
          </p:cNvPr>
          <p:cNvPicPr>
            <a:picLocks noChangeAspect="1"/>
          </p:cNvPicPr>
          <p:nvPr/>
        </p:nvPicPr>
        <p:blipFill>
          <a:blip r:embed="rId2"/>
          <a:stretch>
            <a:fillRect/>
          </a:stretch>
        </p:blipFill>
        <p:spPr>
          <a:xfrm>
            <a:off x="6919706" y="2052441"/>
            <a:ext cx="4147181" cy="2591987"/>
          </a:xfrm>
          <a:prstGeom prst="rect">
            <a:avLst/>
          </a:prstGeom>
        </p:spPr>
      </p:pic>
      <p:grpSp>
        <p:nvGrpSpPr>
          <p:cNvPr id="11" name="Group 10">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2" name="Rectangle 11">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08A9FFF3-6D06-0F9B-ABDE-2F9048DBA29A}"/>
              </a:ext>
            </a:extLst>
          </p:cNvPr>
          <p:cNvSpPr>
            <a:spLocks noGrp="1"/>
          </p:cNvSpPr>
          <p:nvPr>
            <p:ph type="sldNum" sz="quarter" idx="12"/>
          </p:nvPr>
        </p:nvSpPr>
        <p:spPr/>
        <p:txBody>
          <a:bodyPr/>
          <a:lstStyle/>
          <a:p>
            <a:fld id="{35BE3B8C-5024-4D9A-8D01-C9F6869EABAC}" type="slidenum">
              <a:rPr lang="en-IN" smtClean="0"/>
              <a:t>4</a:t>
            </a:fld>
            <a:endParaRPr lang="en-IN"/>
          </a:p>
        </p:txBody>
      </p:sp>
    </p:spTree>
    <p:extLst>
      <p:ext uri="{BB962C8B-B14F-4D97-AF65-F5344CB8AC3E}">
        <p14:creationId xmlns:p14="http://schemas.microsoft.com/office/powerpoint/2010/main" val="1274335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13744-2B9A-DAC1-BD60-5C1D1377958A}"/>
              </a:ext>
            </a:extLst>
          </p:cNvPr>
          <p:cNvSpPr>
            <a:spLocks noGrp="1"/>
          </p:cNvSpPr>
          <p:nvPr>
            <p:ph type="title"/>
          </p:nvPr>
        </p:nvSpPr>
        <p:spPr>
          <a:xfrm>
            <a:off x="876693" y="741391"/>
            <a:ext cx="4597747" cy="1616203"/>
          </a:xfrm>
        </p:spPr>
        <p:txBody>
          <a:bodyPr anchor="b">
            <a:normAutofit/>
          </a:bodyPr>
          <a:lstStyle/>
          <a:p>
            <a:r>
              <a:rPr lang="en-US" sz="3200" b="0" i="0" dirty="0">
                <a:effectLst/>
                <a:latin typeface="Google Sans"/>
              </a:rPr>
              <a:t>Flow theory postulates</a:t>
            </a:r>
            <a:br>
              <a:rPr lang="en-US" sz="3200" b="0" i="0" dirty="0">
                <a:effectLst/>
                <a:latin typeface="Google Sans"/>
              </a:rPr>
            </a:br>
            <a:endParaRPr lang="en-IN" sz="3200" dirty="0">
              <a:latin typeface="Google Sans"/>
            </a:endParaRPr>
          </a:p>
        </p:txBody>
      </p:sp>
      <p:sp>
        <p:nvSpPr>
          <p:cNvPr id="3" name="Content Placeholder 2">
            <a:extLst>
              <a:ext uri="{FF2B5EF4-FFF2-40B4-BE49-F238E27FC236}">
                <a16:creationId xmlns:a16="http://schemas.microsoft.com/office/drawing/2014/main" id="{BAC05E14-AD3C-D968-202E-A23B261AB49E}"/>
              </a:ext>
            </a:extLst>
          </p:cNvPr>
          <p:cNvSpPr>
            <a:spLocks noGrp="1"/>
          </p:cNvSpPr>
          <p:nvPr>
            <p:ph idx="1"/>
          </p:nvPr>
        </p:nvSpPr>
        <p:spPr>
          <a:xfrm>
            <a:off x="876693" y="2172832"/>
            <a:ext cx="5397306" cy="3808476"/>
          </a:xfrm>
        </p:spPr>
        <p:txBody>
          <a:bodyPr anchor="t">
            <a:noAutofit/>
          </a:bodyPr>
          <a:lstStyle/>
          <a:p>
            <a:pPr>
              <a:buFont typeface="Arial" panose="020B0604020202020204" pitchFamily="34" charset="0"/>
              <a:buChar char="•"/>
            </a:pPr>
            <a:r>
              <a:rPr lang="en-US" sz="2200" b="0" i="0" dirty="0">
                <a:effectLst/>
                <a:latin typeface="Google Sans"/>
              </a:rPr>
              <a:t>The activity must have clear goals and progress</a:t>
            </a:r>
          </a:p>
          <a:p>
            <a:pPr>
              <a:buFont typeface="Arial" panose="020B0604020202020204" pitchFamily="34" charset="0"/>
              <a:buChar char="•"/>
            </a:pPr>
            <a:r>
              <a:rPr lang="en-US" sz="2200" b="0" i="0" dirty="0">
                <a:effectLst/>
                <a:latin typeface="Google Sans"/>
              </a:rPr>
              <a:t>The task must provide clear and immediate feedback. This helps to negotiate any changing demands and allows adjusting performance to maintain the flow state</a:t>
            </a:r>
          </a:p>
          <a:p>
            <a:pPr>
              <a:buFont typeface="Arial" panose="020B0604020202020204" pitchFamily="34" charset="0"/>
              <a:buChar char="•"/>
            </a:pPr>
            <a:r>
              <a:rPr lang="en-US" sz="2200" b="0" i="0" dirty="0">
                <a:effectLst/>
                <a:latin typeface="Google Sans"/>
              </a:rPr>
              <a:t>Good balance is required between the </a:t>
            </a:r>
            <a:r>
              <a:rPr lang="en-US" sz="2200" b="0" i="1" dirty="0">
                <a:effectLst/>
                <a:latin typeface="Google Sans"/>
              </a:rPr>
              <a:t>perceived</a:t>
            </a:r>
            <a:r>
              <a:rPr lang="en-US" sz="2200" b="0" i="0" dirty="0">
                <a:effectLst/>
                <a:latin typeface="Google Sans"/>
              </a:rPr>
              <a:t> challenges of the task and one's </a:t>
            </a:r>
            <a:r>
              <a:rPr lang="en-US" sz="2200" b="0" i="1" dirty="0">
                <a:effectLst/>
                <a:latin typeface="Google Sans"/>
              </a:rPr>
              <a:t>perceived</a:t>
            </a:r>
            <a:r>
              <a:rPr lang="en-US" sz="2200" b="0" i="0" dirty="0">
                <a:effectLst/>
                <a:latin typeface="Google Sans"/>
              </a:rPr>
              <a:t> skills. </a:t>
            </a:r>
          </a:p>
          <a:p>
            <a:endParaRPr lang="en-IN" sz="2200" dirty="0">
              <a:latin typeface="Google Sans"/>
            </a:endParaRPr>
          </a:p>
        </p:txBody>
      </p:sp>
      <p:pic>
        <p:nvPicPr>
          <p:cNvPr id="4" name="Picture 3" descr="A diagram of a different level of skill&#10;&#10;Description automatically generated with medium confidence">
            <a:extLst>
              <a:ext uri="{FF2B5EF4-FFF2-40B4-BE49-F238E27FC236}">
                <a16:creationId xmlns:a16="http://schemas.microsoft.com/office/drawing/2014/main" id="{A9A69CFD-3A9D-8DB3-625D-901421CCF13D}"/>
              </a:ext>
            </a:extLst>
          </p:cNvPr>
          <p:cNvPicPr>
            <a:picLocks noChangeAspect="1"/>
          </p:cNvPicPr>
          <p:nvPr/>
        </p:nvPicPr>
        <p:blipFill>
          <a:blip r:embed="rId2"/>
          <a:stretch>
            <a:fillRect/>
          </a:stretch>
        </p:blipFill>
        <p:spPr>
          <a:xfrm>
            <a:off x="7214579" y="1776246"/>
            <a:ext cx="4436924" cy="3305508"/>
          </a:xfrm>
          <a:prstGeom prst="rect">
            <a:avLst/>
          </a:prstGeom>
        </p:spPr>
      </p:pic>
      <p:grpSp>
        <p:nvGrpSpPr>
          <p:cNvPr id="9" name="Group 8">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0" name="Rectangle 9">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035F58A5-AFF9-6D7B-A491-0DEF26BBCFA9}"/>
              </a:ext>
            </a:extLst>
          </p:cNvPr>
          <p:cNvSpPr>
            <a:spLocks noGrp="1"/>
          </p:cNvSpPr>
          <p:nvPr>
            <p:ph type="sldNum" sz="quarter" idx="12"/>
          </p:nvPr>
        </p:nvSpPr>
        <p:spPr/>
        <p:txBody>
          <a:bodyPr/>
          <a:lstStyle/>
          <a:p>
            <a:fld id="{35BE3B8C-5024-4D9A-8D01-C9F6869EABAC}" type="slidenum">
              <a:rPr lang="en-IN" smtClean="0"/>
              <a:t>5</a:t>
            </a:fld>
            <a:endParaRPr lang="en-IN"/>
          </a:p>
        </p:txBody>
      </p:sp>
    </p:spTree>
    <p:extLst>
      <p:ext uri="{BB962C8B-B14F-4D97-AF65-F5344CB8AC3E}">
        <p14:creationId xmlns:p14="http://schemas.microsoft.com/office/powerpoint/2010/main" val="872195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EE3AE-CCC4-02EC-9594-9C054633B40E}"/>
              </a:ext>
            </a:extLst>
          </p:cNvPr>
          <p:cNvSpPr>
            <a:spLocks noGrp="1"/>
          </p:cNvSpPr>
          <p:nvPr>
            <p:ph type="title"/>
          </p:nvPr>
        </p:nvSpPr>
        <p:spPr>
          <a:xfrm>
            <a:off x="876693" y="741391"/>
            <a:ext cx="5219307" cy="1616203"/>
          </a:xfrm>
        </p:spPr>
        <p:txBody>
          <a:bodyPr anchor="b">
            <a:normAutofit/>
          </a:bodyPr>
          <a:lstStyle/>
          <a:p>
            <a:r>
              <a:rPr lang="en-US" sz="3200" dirty="0">
                <a:latin typeface="Google Sans"/>
              </a:rPr>
              <a:t>The experience of flow: Factors behind</a:t>
            </a:r>
            <a:endParaRPr lang="en-IN" sz="3200" dirty="0">
              <a:latin typeface="Google Sans"/>
            </a:endParaRPr>
          </a:p>
        </p:txBody>
      </p:sp>
      <p:sp>
        <p:nvSpPr>
          <p:cNvPr id="3" name="Content Placeholder 2">
            <a:extLst>
              <a:ext uri="{FF2B5EF4-FFF2-40B4-BE49-F238E27FC236}">
                <a16:creationId xmlns:a16="http://schemas.microsoft.com/office/drawing/2014/main" id="{F464B37F-8F78-85C6-FF31-6CAF3383CFE4}"/>
              </a:ext>
            </a:extLst>
          </p:cNvPr>
          <p:cNvSpPr>
            <a:spLocks noGrp="1"/>
          </p:cNvSpPr>
          <p:nvPr>
            <p:ph idx="1"/>
          </p:nvPr>
        </p:nvSpPr>
        <p:spPr>
          <a:xfrm>
            <a:off x="876693" y="2533475"/>
            <a:ext cx="6456614" cy="3885431"/>
          </a:xfrm>
        </p:spPr>
        <p:txBody>
          <a:bodyPr anchor="t">
            <a:noAutofit/>
          </a:bodyPr>
          <a:lstStyle/>
          <a:p>
            <a:pPr>
              <a:buFont typeface="Wingdings" panose="05000000000000000000" pitchFamily="2" charset="2"/>
              <a:buChar char="§"/>
            </a:pPr>
            <a:r>
              <a:rPr lang="en-US" sz="2200" b="0" i="0" dirty="0">
                <a:effectLst/>
                <a:latin typeface="Google Sans"/>
              </a:rPr>
              <a:t>Intense </a:t>
            </a:r>
            <a:r>
              <a:rPr lang="en-US" sz="2200" dirty="0">
                <a:latin typeface="Google Sans"/>
              </a:rPr>
              <a:t>&amp;</a:t>
            </a:r>
            <a:r>
              <a:rPr lang="en-US" sz="2200" b="0" i="0" dirty="0">
                <a:effectLst/>
                <a:latin typeface="Google Sans"/>
              </a:rPr>
              <a:t> focused </a:t>
            </a:r>
            <a:r>
              <a:rPr lang="en-US" sz="2200" b="0" i="0" strike="noStrike" dirty="0">
                <a:effectLst/>
                <a:latin typeface="Google Sans"/>
              </a:rPr>
              <a:t>concentration</a:t>
            </a:r>
            <a:r>
              <a:rPr lang="en-US" sz="2200" b="0" i="0" dirty="0">
                <a:effectLst/>
                <a:latin typeface="Google Sans"/>
              </a:rPr>
              <a:t> on </a:t>
            </a:r>
            <a:r>
              <a:rPr lang="en-US" sz="2200" b="0" i="0" strike="noStrike" dirty="0">
                <a:effectLst/>
                <a:latin typeface="Google Sans"/>
              </a:rPr>
              <a:t>the present </a:t>
            </a:r>
            <a:r>
              <a:rPr lang="en-US" sz="2200" b="0" i="0" dirty="0">
                <a:effectLst/>
                <a:latin typeface="Google Sans"/>
              </a:rPr>
              <a:t>moment</a:t>
            </a:r>
          </a:p>
          <a:p>
            <a:pPr>
              <a:buFont typeface="Wingdings" panose="05000000000000000000" pitchFamily="2" charset="2"/>
              <a:buChar char="§"/>
            </a:pPr>
            <a:r>
              <a:rPr lang="en-US" sz="2200" b="0" i="0" dirty="0">
                <a:effectLst/>
                <a:latin typeface="Google Sans"/>
              </a:rPr>
              <a:t>Merging of </a:t>
            </a:r>
            <a:r>
              <a:rPr lang="en-US" sz="2200" b="0" i="0" strike="noStrike" dirty="0">
                <a:effectLst/>
                <a:latin typeface="Google Sans"/>
              </a:rPr>
              <a:t>action</a:t>
            </a:r>
            <a:r>
              <a:rPr lang="en-US" sz="2200" b="0" i="0" dirty="0">
                <a:effectLst/>
                <a:latin typeface="Google Sans"/>
              </a:rPr>
              <a:t> and </a:t>
            </a:r>
            <a:r>
              <a:rPr lang="en-US" sz="2200" b="0" i="0" strike="noStrike" dirty="0">
                <a:effectLst/>
                <a:latin typeface="Google Sans"/>
              </a:rPr>
              <a:t>awareness</a:t>
            </a:r>
            <a:r>
              <a:rPr lang="en-US" sz="2200" strike="noStrike" dirty="0">
                <a:latin typeface="Google Sans"/>
              </a:rPr>
              <a:t>, a</a:t>
            </a:r>
            <a:r>
              <a:rPr lang="en-US" sz="2200" b="0" i="0" dirty="0">
                <a:effectLst/>
                <a:latin typeface="Google Sans"/>
              </a:rPr>
              <a:t> loss of </a:t>
            </a:r>
            <a:r>
              <a:rPr lang="en-US" sz="2200" b="0" i="0" strike="noStrike" dirty="0">
                <a:effectLst/>
                <a:latin typeface="Google Sans"/>
              </a:rPr>
              <a:t>reflective self-consciousness</a:t>
            </a:r>
            <a:endParaRPr lang="en-US" sz="2200" b="0" i="0" dirty="0">
              <a:effectLst/>
              <a:latin typeface="Google Sans"/>
            </a:endParaRPr>
          </a:p>
          <a:p>
            <a:pPr>
              <a:buFont typeface="Wingdings" panose="05000000000000000000" pitchFamily="2" charset="2"/>
              <a:buChar char="§"/>
            </a:pPr>
            <a:r>
              <a:rPr lang="en-US" sz="2200" b="0" i="0" dirty="0">
                <a:effectLst/>
                <a:latin typeface="Google Sans"/>
              </a:rPr>
              <a:t>A sense of personal control or agency over the situation or activity</a:t>
            </a:r>
          </a:p>
          <a:p>
            <a:pPr>
              <a:buFont typeface="Wingdings" panose="05000000000000000000" pitchFamily="2" charset="2"/>
              <a:buChar char="§"/>
            </a:pPr>
            <a:r>
              <a:rPr lang="en-US" sz="2200" b="0" i="0" dirty="0">
                <a:effectLst/>
                <a:latin typeface="Google Sans"/>
              </a:rPr>
              <a:t>A distortion of temporal experience, as one’s </a:t>
            </a:r>
            <a:r>
              <a:rPr lang="en-US" sz="2200" b="0" i="0" strike="noStrike" dirty="0">
                <a:effectLst/>
                <a:latin typeface="Google Sans"/>
              </a:rPr>
              <a:t>subjective experience of time</a:t>
            </a:r>
            <a:r>
              <a:rPr lang="en-US" sz="2200" b="0" i="0" dirty="0">
                <a:effectLst/>
                <a:latin typeface="Google Sans"/>
              </a:rPr>
              <a:t> is altered</a:t>
            </a:r>
          </a:p>
          <a:p>
            <a:pPr>
              <a:buFont typeface="Wingdings" panose="05000000000000000000" pitchFamily="2" charset="2"/>
              <a:buChar char="§"/>
            </a:pPr>
            <a:r>
              <a:rPr lang="en-US" sz="2200" b="0" i="0" dirty="0">
                <a:effectLst/>
                <a:latin typeface="Google Sans"/>
              </a:rPr>
              <a:t>Experience of the activity as intrinsically rewarding, also referred to as </a:t>
            </a:r>
            <a:r>
              <a:rPr lang="en-US" sz="2200" b="0" i="0" strike="noStrike" dirty="0">
                <a:effectLst/>
                <a:latin typeface="Google Sans"/>
              </a:rPr>
              <a:t>autotelic</a:t>
            </a:r>
            <a:r>
              <a:rPr lang="en-US" sz="2200" b="0" i="0" dirty="0">
                <a:effectLst/>
                <a:latin typeface="Google Sans"/>
              </a:rPr>
              <a:t> experience</a:t>
            </a:r>
          </a:p>
          <a:p>
            <a:pPr>
              <a:buFont typeface="Wingdings" panose="05000000000000000000" pitchFamily="2" charset="2"/>
              <a:buChar char="§"/>
            </a:pPr>
            <a:endParaRPr lang="en-IN" sz="2200" dirty="0">
              <a:latin typeface="Google Sans"/>
            </a:endParaRPr>
          </a:p>
        </p:txBody>
      </p:sp>
      <p:grpSp>
        <p:nvGrpSpPr>
          <p:cNvPr id="9" name="Group 8">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0" name="Rectangle 9">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a:extLst>
              <a:ext uri="{FF2B5EF4-FFF2-40B4-BE49-F238E27FC236}">
                <a16:creationId xmlns:a16="http://schemas.microsoft.com/office/drawing/2014/main" id="{C9EF2147-A361-FAC6-EEAE-653B7DF8D5F5}"/>
              </a:ext>
            </a:extLst>
          </p:cNvPr>
          <p:cNvPicPr>
            <a:picLocks noChangeAspect="1"/>
          </p:cNvPicPr>
          <p:nvPr/>
        </p:nvPicPr>
        <p:blipFill>
          <a:blip r:embed="rId2"/>
          <a:stretch>
            <a:fillRect/>
          </a:stretch>
        </p:blipFill>
        <p:spPr>
          <a:xfrm>
            <a:off x="8051799" y="2068945"/>
            <a:ext cx="3329709" cy="3329709"/>
          </a:xfrm>
          <a:prstGeom prst="rect">
            <a:avLst/>
          </a:prstGeom>
        </p:spPr>
      </p:pic>
      <p:sp>
        <p:nvSpPr>
          <p:cNvPr id="6" name="Slide Number Placeholder 5">
            <a:extLst>
              <a:ext uri="{FF2B5EF4-FFF2-40B4-BE49-F238E27FC236}">
                <a16:creationId xmlns:a16="http://schemas.microsoft.com/office/drawing/2014/main" id="{8FCED397-A733-BDCF-B5D6-4E7D904E7C7E}"/>
              </a:ext>
            </a:extLst>
          </p:cNvPr>
          <p:cNvSpPr>
            <a:spLocks noGrp="1"/>
          </p:cNvSpPr>
          <p:nvPr>
            <p:ph type="sldNum" sz="quarter" idx="12"/>
          </p:nvPr>
        </p:nvSpPr>
        <p:spPr/>
        <p:txBody>
          <a:bodyPr/>
          <a:lstStyle/>
          <a:p>
            <a:fld id="{35BE3B8C-5024-4D9A-8D01-C9F6869EABAC}" type="slidenum">
              <a:rPr lang="en-IN" smtClean="0"/>
              <a:t>6</a:t>
            </a:fld>
            <a:endParaRPr lang="en-IN"/>
          </a:p>
        </p:txBody>
      </p:sp>
    </p:spTree>
    <p:extLst>
      <p:ext uri="{BB962C8B-B14F-4D97-AF65-F5344CB8AC3E}">
        <p14:creationId xmlns:p14="http://schemas.microsoft.com/office/powerpoint/2010/main" val="3074289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09CE2-BF3A-1D8D-9981-DBA653A4AA45}"/>
              </a:ext>
            </a:extLst>
          </p:cNvPr>
          <p:cNvSpPr>
            <a:spLocks noGrp="1"/>
          </p:cNvSpPr>
          <p:nvPr>
            <p:ph type="title"/>
          </p:nvPr>
        </p:nvSpPr>
        <p:spPr>
          <a:xfrm>
            <a:off x="876693" y="741391"/>
            <a:ext cx="6512398" cy="690245"/>
          </a:xfrm>
        </p:spPr>
        <p:txBody>
          <a:bodyPr anchor="b">
            <a:normAutofit/>
          </a:bodyPr>
          <a:lstStyle/>
          <a:p>
            <a:r>
              <a:rPr lang="en-US" sz="3200" dirty="0"/>
              <a:t>Flow &amp; neurotransmitters</a:t>
            </a:r>
            <a:endParaRPr lang="en-IN" sz="3200" dirty="0"/>
          </a:p>
        </p:txBody>
      </p:sp>
      <p:sp>
        <p:nvSpPr>
          <p:cNvPr id="3" name="Content Placeholder 2">
            <a:extLst>
              <a:ext uri="{FF2B5EF4-FFF2-40B4-BE49-F238E27FC236}">
                <a16:creationId xmlns:a16="http://schemas.microsoft.com/office/drawing/2014/main" id="{CB1C7B5F-9F1C-24B0-2D84-EAF233DAEA16}"/>
              </a:ext>
            </a:extLst>
          </p:cNvPr>
          <p:cNvSpPr>
            <a:spLocks noGrp="1"/>
          </p:cNvSpPr>
          <p:nvPr>
            <p:ph idx="1"/>
          </p:nvPr>
        </p:nvSpPr>
        <p:spPr>
          <a:xfrm>
            <a:off x="692727" y="1862501"/>
            <a:ext cx="6355667" cy="4254108"/>
          </a:xfrm>
        </p:spPr>
        <p:txBody>
          <a:bodyPr anchor="t">
            <a:noAutofit/>
          </a:bodyPr>
          <a:lstStyle/>
          <a:p>
            <a:r>
              <a:rPr lang="en-US" sz="2000" i="0" dirty="0">
                <a:solidFill>
                  <a:schemeClr val="accent2">
                    <a:lumMod val="50000"/>
                  </a:schemeClr>
                </a:solidFill>
                <a:effectLst/>
                <a:latin typeface="Google Sans"/>
              </a:rPr>
              <a:t>Noradrenaline</a:t>
            </a:r>
            <a:r>
              <a:rPr lang="en-US" sz="2000" i="0" dirty="0">
                <a:effectLst/>
                <a:latin typeface="Google Sans"/>
              </a:rPr>
              <a:t>: </a:t>
            </a:r>
            <a:r>
              <a:rPr lang="en-US" sz="2000" b="0" i="0" dirty="0">
                <a:effectLst/>
                <a:latin typeface="Google Sans"/>
              </a:rPr>
              <a:t>Speeds up heart rate, improves tension, triggers the release of glucose giving you more energy.</a:t>
            </a:r>
          </a:p>
          <a:p>
            <a:r>
              <a:rPr lang="en-US" sz="2000" i="0" dirty="0">
                <a:solidFill>
                  <a:schemeClr val="accent2">
                    <a:lumMod val="50000"/>
                  </a:schemeClr>
                </a:solidFill>
                <a:effectLst/>
                <a:latin typeface="Google Sans"/>
              </a:rPr>
              <a:t>Dopamine</a:t>
            </a:r>
            <a:r>
              <a:rPr lang="en-US" sz="2000" i="0" dirty="0">
                <a:effectLst/>
                <a:latin typeface="Google Sans"/>
              </a:rPr>
              <a:t>:</a:t>
            </a:r>
            <a:r>
              <a:rPr lang="en-US" sz="2000" b="1" i="0" dirty="0">
                <a:effectLst/>
                <a:latin typeface="Google Sans"/>
              </a:rPr>
              <a:t> </a:t>
            </a:r>
            <a:r>
              <a:rPr lang="en-US" sz="2000" b="0" i="0" dirty="0">
                <a:effectLst/>
                <a:latin typeface="Google Sans"/>
              </a:rPr>
              <a:t>Gives you the feeling of engagement in a task, excitement, adventure... and rewards you for it.</a:t>
            </a:r>
            <a:endParaRPr lang="en-US" sz="2000" dirty="0">
              <a:latin typeface="Google Sans"/>
            </a:endParaRPr>
          </a:p>
          <a:p>
            <a:r>
              <a:rPr lang="en-US" sz="2000" i="0" dirty="0">
                <a:solidFill>
                  <a:schemeClr val="accent2">
                    <a:lumMod val="50000"/>
                  </a:schemeClr>
                </a:solidFill>
                <a:effectLst/>
                <a:latin typeface="Google Sans"/>
              </a:rPr>
              <a:t>Endorphin</a:t>
            </a:r>
            <a:r>
              <a:rPr lang="en-US" sz="2000" i="0" dirty="0">
                <a:effectLst/>
                <a:latin typeface="Google Sans"/>
              </a:rPr>
              <a:t>:</a:t>
            </a:r>
            <a:r>
              <a:rPr lang="en-US" sz="2000" b="1" i="0" dirty="0">
                <a:effectLst/>
                <a:latin typeface="Google Sans"/>
              </a:rPr>
              <a:t> </a:t>
            </a:r>
            <a:r>
              <a:rPr lang="en-US" sz="2000" b="0" i="0" dirty="0">
                <a:effectLst/>
                <a:latin typeface="Google Sans"/>
              </a:rPr>
              <a:t>This pain-relieving and 'euphoria-generating' neurotransmitters</a:t>
            </a:r>
          </a:p>
          <a:p>
            <a:r>
              <a:rPr lang="en-US" sz="2000" i="0" dirty="0">
                <a:solidFill>
                  <a:schemeClr val="accent2">
                    <a:lumMod val="50000"/>
                  </a:schemeClr>
                </a:solidFill>
                <a:effectLst/>
                <a:latin typeface="Google Sans"/>
              </a:rPr>
              <a:t>Anandamide</a:t>
            </a:r>
            <a:r>
              <a:rPr lang="en-US" sz="2000" i="0" dirty="0">
                <a:effectLst/>
                <a:latin typeface="Google Sans"/>
              </a:rPr>
              <a:t>:</a:t>
            </a:r>
            <a:r>
              <a:rPr lang="en-US" sz="2000" b="1" i="0" dirty="0">
                <a:effectLst/>
                <a:latin typeface="Google Sans"/>
              </a:rPr>
              <a:t> </a:t>
            </a:r>
            <a:r>
              <a:rPr lang="en-US" sz="2000" b="0" i="0" dirty="0">
                <a:effectLst/>
                <a:latin typeface="Google Sans"/>
              </a:rPr>
              <a:t>Sanskrit word </a:t>
            </a:r>
            <a:r>
              <a:rPr lang="en-US" sz="2000" b="0" i="0" dirty="0" err="1">
                <a:effectLst/>
                <a:latin typeface="Google Sans"/>
              </a:rPr>
              <a:t>ananda</a:t>
            </a:r>
            <a:r>
              <a:rPr lang="en-US" sz="2000" b="0" i="0" dirty="0">
                <a:effectLst/>
                <a:latin typeface="Google Sans"/>
              </a:rPr>
              <a:t>, meaning bliss, joy or delight. It lifts mood, dilates blood vessels, bronchial tubes (aiding in breathing), inhibits our ability to feel fear</a:t>
            </a:r>
          </a:p>
          <a:p>
            <a:r>
              <a:rPr lang="en-US" sz="2000" i="0" dirty="0">
                <a:solidFill>
                  <a:schemeClr val="accent2">
                    <a:lumMod val="50000"/>
                  </a:schemeClr>
                </a:solidFill>
                <a:effectLst/>
                <a:latin typeface="Google Sans"/>
              </a:rPr>
              <a:t>Serotonin</a:t>
            </a:r>
            <a:r>
              <a:rPr lang="en-US" sz="2000" b="1" i="0" dirty="0">
                <a:effectLst/>
                <a:latin typeface="Google Sans"/>
              </a:rPr>
              <a:t>: </a:t>
            </a:r>
            <a:r>
              <a:rPr lang="en-US" sz="2000" b="0" i="0" dirty="0">
                <a:effectLst/>
                <a:latin typeface="Google Sans"/>
              </a:rPr>
              <a:t>found in the gastrointestinal tract. It affects mood, social </a:t>
            </a:r>
            <a:r>
              <a:rPr lang="en-US" sz="2000" b="0" i="0" dirty="0" err="1">
                <a:effectLst/>
                <a:latin typeface="Google Sans"/>
              </a:rPr>
              <a:t>behaviour</a:t>
            </a:r>
            <a:r>
              <a:rPr lang="en-US" sz="2000" b="0" i="0" dirty="0">
                <a:effectLst/>
                <a:latin typeface="Google Sans"/>
              </a:rPr>
              <a:t>, appetite, digestion, sleep, memory</a:t>
            </a:r>
            <a:endParaRPr lang="en-IN" sz="2000" dirty="0">
              <a:latin typeface="Google Sans"/>
            </a:endParaRPr>
          </a:p>
        </p:txBody>
      </p:sp>
      <p:pic>
        <p:nvPicPr>
          <p:cNvPr id="5" name="Picture 4">
            <a:extLst>
              <a:ext uri="{FF2B5EF4-FFF2-40B4-BE49-F238E27FC236}">
                <a16:creationId xmlns:a16="http://schemas.microsoft.com/office/drawing/2014/main" id="{3870F720-4CD2-330C-6992-680EA4F04A8E}"/>
              </a:ext>
            </a:extLst>
          </p:cNvPr>
          <p:cNvPicPr>
            <a:picLocks noChangeAspect="1"/>
          </p:cNvPicPr>
          <p:nvPr/>
        </p:nvPicPr>
        <p:blipFill>
          <a:blip r:embed="rId2"/>
          <a:stretch>
            <a:fillRect/>
          </a:stretch>
        </p:blipFill>
        <p:spPr>
          <a:xfrm>
            <a:off x="7195070" y="159730"/>
            <a:ext cx="4726893" cy="2777049"/>
          </a:xfrm>
          <a:prstGeom prst="rect">
            <a:avLst/>
          </a:prstGeom>
        </p:spPr>
      </p:pic>
      <p:grpSp>
        <p:nvGrpSpPr>
          <p:cNvPr id="10" name="Group 9">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1" name="Rectangle 10">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59BCE150-9BB7-67F4-7987-AF5382DC3938}"/>
              </a:ext>
            </a:extLst>
          </p:cNvPr>
          <p:cNvSpPr>
            <a:spLocks noGrp="1"/>
          </p:cNvSpPr>
          <p:nvPr>
            <p:ph type="sldNum" sz="quarter" idx="12"/>
          </p:nvPr>
        </p:nvSpPr>
        <p:spPr/>
        <p:txBody>
          <a:bodyPr/>
          <a:lstStyle/>
          <a:p>
            <a:fld id="{35BE3B8C-5024-4D9A-8D01-C9F6869EABAC}" type="slidenum">
              <a:rPr lang="en-IN" smtClean="0"/>
              <a:t>7</a:t>
            </a:fld>
            <a:endParaRPr lang="en-IN"/>
          </a:p>
        </p:txBody>
      </p:sp>
    </p:spTree>
    <p:extLst>
      <p:ext uri="{BB962C8B-B14F-4D97-AF65-F5344CB8AC3E}">
        <p14:creationId xmlns:p14="http://schemas.microsoft.com/office/powerpoint/2010/main" val="2629100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9F41C-D14E-9385-FB51-152A87C8821C}"/>
              </a:ext>
            </a:extLst>
          </p:cNvPr>
          <p:cNvSpPr>
            <a:spLocks noGrp="1"/>
          </p:cNvSpPr>
          <p:nvPr>
            <p:ph type="title"/>
          </p:nvPr>
        </p:nvSpPr>
        <p:spPr>
          <a:xfrm>
            <a:off x="876693" y="741391"/>
            <a:ext cx="5152915" cy="1616203"/>
          </a:xfrm>
        </p:spPr>
        <p:txBody>
          <a:bodyPr anchor="b">
            <a:normAutofit/>
          </a:bodyPr>
          <a:lstStyle/>
          <a:p>
            <a:r>
              <a:rPr lang="en-US" sz="3200" i="0" dirty="0">
                <a:effectLst/>
                <a:latin typeface="Google Sans"/>
              </a:rPr>
              <a:t>Case Study 1: Michael Jordan</a:t>
            </a:r>
            <a:br>
              <a:rPr lang="en-US" sz="3200" i="0" dirty="0">
                <a:effectLst/>
                <a:latin typeface="Lora" pitchFamily="2" charset="0"/>
              </a:rPr>
            </a:br>
            <a:endParaRPr lang="en-IN" sz="3200" dirty="0"/>
          </a:p>
        </p:txBody>
      </p:sp>
      <p:sp>
        <p:nvSpPr>
          <p:cNvPr id="3" name="Content Placeholder 2">
            <a:extLst>
              <a:ext uri="{FF2B5EF4-FFF2-40B4-BE49-F238E27FC236}">
                <a16:creationId xmlns:a16="http://schemas.microsoft.com/office/drawing/2014/main" id="{39D5AD12-DA0D-37A5-4A59-E62CE4A4F28B}"/>
              </a:ext>
            </a:extLst>
          </p:cNvPr>
          <p:cNvSpPr>
            <a:spLocks noGrp="1"/>
          </p:cNvSpPr>
          <p:nvPr>
            <p:ph idx="1"/>
          </p:nvPr>
        </p:nvSpPr>
        <p:spPr>
          <a:xfrm>
            <a:off x="627312" y="2145551"/>
            <a:ext cx="6891089" cy="4116706"/>
          </a:xfrm>
        </p:spPr>
        <p:txBody>
          <a:bodyPr anchor="t">
            <a:noAutofit/>
          </a:bodyPr>
          <a:lstStyle/>
          <a:p>
            <a:pPr fontAlgn="base"/>
            <a:r>
              <a:rPr lang="en-US" sz="2000" b="0" i="0" dirty="0">
                <a:effectLst/>
                <a:latin typeface="Google Sans"/>
              </a:rPr>
              <a:t>Arguably the greatest basketball player of all time, Michael Jordan's career was punctuated with moments that seemed superhuman. Observers often noted how Jordan seemed to play as if time had slowed down for him.</a:t>
            </a:r>
          </a:p>
          <a:p>
            <a:pPr marL="0" indent="0" fontAlgn="base">
              <a:buNone/>
            </a:pPr>
            <a:r>
              <a:rPr lang="en-US" sz="2000" b="1" i="0" dirty="0">
                <a:effectLst/>
                <a:latin typeface="Google Sans"/>
              </a:rPr>
              <a:t>Quotes and Observations:</a:t>
            </a:r>
            <a:endParaRPr lang="en-US" sz="2000" b="0" i="0" dirty="0">
              <a:effectLst/>
              <a:latin typeface="Google Sans"/>
            </a:endParaRPr>
          </a:p>
          <a:p>
            <a:pPr fontAlgn="base">
              <a:buFont typeface="Arial" panose="020B0604020202020204" pitchFamily="34" charset="0"/>
              <a:buChar char="•"/>
            </a:pPr>
            <a:r>
              <a:rPr lang="en-US" sz="2000" b="0" i="1" dirty="0">
                <a:effectLst/>
                <a:latin typeface="Google Sans"/>
              </a:rPr>
              <a:t>"When I'm in the zone, I don’t think about the game... the game just comes to me... and everything else is just blocked out." </a:t>
            </a:r>
            <a:r>
              <a:rPr lang="en-US" sz="2000" b="0" i="0" dirty="0">
                <a:effectLst/>
                <a:latin typeface="Google Sans"/>
              </a:rPr>
              <a:t>- Michael Jordan.</a:t>
            </a:r>
          </a:p>
          <a:p>
            <a:pPr marL="0" indent="0" fontAlgn="base">
              <a:buNone/>
            </a:pPr>
            <a:r>
              <a:rPr lang="en-US" sz="2000" b="1" i="0" dirty="0">
                <a:effectLst/>
                <a:latin typeface="Google Sans"/>
              </a:rPr>
              <a:t>Studies and Analysis:</a:t>
            </a:r>
            <a:endParaRPr lang="en-US" sz="2000" b="0" i="0" dirty="0">
              <a:effectLst/>
              <a:latin typeface="Google Sans"/>
            </a:endParaRPr>
          </a:p>
          <a:p>
            <a:pPr fontAlgn="base">
              <a:buFont typeface="Arial" panose="020B0604020202020204" pitchFamily="34" charset="0"/>
              <a:buChar char="•"/>
            </a:pPr>
            <a:r>
              <a:rPr lang="en-US" sz="2000" b="0" i="0" dirty="0">
                <a:effectLst/>
                <a:latin typeface="Google Sans"/>
              </a:rPr>
              <a:t>A study by Jackson and Csikszentmihalyi found that elite athletes, like Jordan, often experience </a:t>
            </a:r>
            <a:r>
              <a:rPr lang="en-US" sz="2000" b="0" i="0" u="none" strike="noStrike" dirty="0">
                <a:effectLst/>
                <a:latin typeface="Google Sans"/>
                <a:hlinkClick r:id="rId2">
                  <a:extLst>
                    <a:ext uri="{A12FA001-AC4F-418D-AE19-62706E023703}">
                      <ahyp:hlinkClr xmlns:ahyp="http://schemas.microsoft.com/office/drawing/2018/hyperlinkcolor" val="tx"/>
                    </a:ext>
                  </a:extLst>
                </a:hlinkClick>
              </a:rPr>
              <a:t>Flow when the challenge of the game matches their skill level</a:t>
            </a:r>
            <a:r>
              <a:rPr lang="en-US" sz="2000" b="0" i="0" dirty="0">
                <a:effectLst/>
                <a:latin typeface="Google Sans"/>
              </a:rPr>
              <a:t>, leading to peak performances.</a:t>
            </a:r>
          </a:p>
          <a:p>
            <a:endParaRPr lang="en-IN" sz="2000" dirty="0">
              <a:latin typeface="Google Sans"/>
            </a:endParaRPr>
          </a:p>
        </p:txBody>
      </p:sp>
      <p:pic>
        <p:nvPicPr>
          <p:cNvPr id="4" name="Picture 3">
            <a:extLst>
              <a:ext uri="{FF2B5EF4-FFF2-40B4-BE49-F238E27FC236}">
                <a16:creationId xmlns:a16="http://schemas.microsoft.com/office/drawing/2014/main" id="{B4F48C52-8231-8D7C-9546-16648D5F419E}"/>
              </a:ext>
            </a:extLst>
          </p:cNvPr>
          <p:cNvPicPr>
            <a:picLocks noChangeAspect="1"/>
          </p:cNvPicPr>
          <p:nvPr/>
        </p:nvPicPr>
        <p:blipFill>
          <a:blip r:embed="rId3"/>
          <a:stretch>
            <a:fillRect/>
          </a:stretch>
        </p:blipFill>
        <p:spPr>
          <a:xfrm>
            <a:off x="8459851" y="1489901"/>
            <a:ext cx="2974767" cy="4541630"/>
          </a:xfrm>
          <a:prstGeom prst="rect">
            <a:avLst/>
          </a:prstGeom>
        </p:spPr>
      </p:pic>
      <p:grpSp>
        <p:nvGrpSpPr>
          <p:cNvPr id="9" name="Group 8">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0" name="Rectangle 9">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31725DD4-E468-17A2-401D-DDC48FDCBFEE}"/>
              </a:ext>
            </a:extLst>
          </p:cNvPr>
          <p:cNvSpPr>
            <a:spLocks noGrp="1"/>
          </p:cNvSpPr>
          <p:nvPr>
            <p:ph type="sldNum" sz="quarter" idx="12"/>
          </p:nvPr>
        </p:nvSpPr>
        <p:spPr/>
        <p:txBody>
          <a:bodyPr/>
          <a:lstStyle/>
          <a:p>
            <a:fld id="{35BE3B8C-5024-4D9A-8D01-C9F6869EABAC}" type="slidenum">
              <a:rPr lang="en-IN" smtClean="0"/>
              <a:t>8</a:t>
            </a:fld>
            <a:endParaRPr lang="en-IN"/>
          </a:p>
        </p:txBody>
      </p:sp>
    </p:spTree>
    <p:extLst>
      <p:ext uri="{BB962C8B-B14F-4D97-AF65-F5344CB8AC3E}">
        <p14:creationId xmlns:p14="http://schemas.microsoft.com/office/powerpoint/2010/main" val="2137918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EFD5F-C584-610C-4ED0-EF3CA8A7C7A9}"/>
              </a:ext>
            </a:extLst>
          </p:cNvPr>
          <p:cNvSpPr>
            <a:spLocks noGrp="1"/>
          </p:cNvSpPr>
          <p:nvPr>
            <p:ph type="title"/>
          </p:nvPr>
        </p:nvSpPr>
        <p:spPr>
          <a:xfrm>
            <a:off x="876693" y="741391"/>
            <a:ext cx="6438507" cy="1616203"/>
          </a:xfrm>
        </p:spPr>
        <p:txBody>
          <a:bodyPr anchor="b">
            <a:normAutofit/>
          </a:bodyPr>
          <a:lstStyle/>
          <a:p>
            <a:r>
              <a:rPr lang="en-US" sz="3200" i="0" dirty="0">
                <a:effectLst/>
                <a:latin typeface="Google Sans"/>
              </a:rPr>
              <a:t>Case Study 2: Serena Williams</a:t>
            </a:r>
            <a:br>
              <a:rPr lang="en-US" sz="3200" i="0" dirty="0">
                <a:effectLst/>
                <a:latin typeface="Google Sans"/>
              </a:rPr>
            </a:br>
            <a:endParaRPr lang="en-IN" sz="3200" dirty="0">
              <a:latin typeface="Google Sans"/>
            </a:endParaRPr>
          </a:p>
        </p:txBody>
      </p:sp>
      <p:sp>
        <p:nvSpPr>
          <p:cNvPr id="3" name="Content Placeholder 2">
            <a:extLst>
              <a:ext uri="{FF2B5EF4-FFF2-40B4-BE49-F238E27FC236}">
                <a16:creationId xmlns:a16="http://schemas.microsoft.com/office/drawing/2014/main" id="{3C5A9DEF-1549-B6BA-AFFC-318CB5C319E0}"/>
              </a:ext>
            </a:extLst>
          </p:cNvPr>
          <p:cNvSpPr>
            <a:spLocks noGrp="1"/>
          </p:cNvSpPr>
          <p:nvPr>
            <p:ph idx="1"/>
          </p:nvPr>
        </p:nvSpPr>
        <p:spPr>
          <a:xfrm>
            <a:off x="628070" y="2397677"/>
            <a:ext cx="7961745" cy="3784197"/>
          </a:xfrm>
        </p:spPr>
        <p:txBody>
          <a:bodyPr anchor="t">
            <a:noAutofit/>
          </a:bodyPr>
          <a:lstStyle/>
          <a:p>
            <a:pPr fontAlgn="base"/>
            <a:r>
              <a:rPr lang="en-US" sz="2000" b="0" i="0" dirty="0">
                <a:effectLst/>
                <a:latin typeface="Google Sans"/>
              </a:rPr>
              <a:t>Serena Williams has displayed moments of unparalleled prowess on the court. Her ability to maintain composure and deliver under pressure is a testament to her frequent encounters with Flow.</a:t>
            </a:r>
          </a:p>
          <a:p>
            <a:pPr marL="0" indent="0" fontAlgn="base">
              <a:buNone/>
            </a:pPr>
            <a:r>
              <a:rPr lang="en-US" sz="2000" b="1" i="0" dirty="0">
                <a:effectLst/>
                <a:latin typeface="Google Sans"/>
              </a:rPr>
              <a:t>Quotes and Observations:</a:t>
            </a:r>
            <a:endParaRPr lang="en-US" sz="2000" b="0" i="0" dirty="0">
              <a:effectLst/>
              <a:latin typeface="Google Sans"/>
            </a:endParaRPr>
          </a:p>
          <a:p>
            <a:pPr fontAlgn="base">
              <a:buFont typeface="Arial" panose="020B0604020202020204" pitchFamily="34" charset="0"/>
              <a:buChar char="•"/>
            </a:pPr>
            <a:r>
              <a:rPr lang="en-US" sz="2000" b="0" i="0" dirty="0">
                <a:effectLst/>
                <a:latin typeface="Google Sans"/>
              </a:rPr>
              <a:t>"</a:t>
            </a:r>
            <a:r>
              <a:rPr lang="en-US" sz="2000" b="0" i="1" dirty="0">
                <a:effectLst/>
                <a:latin typeface="Google Sans"/>
              </a:rPr>
              <a:t>When I'm out there, and I'm in the zone, I don’t think about anything else... just my game, and my next move</a:t>
            </a:r>
            <a:r>
              <a:rPr lang="en-US" sz="2000" b="0" i="0" dirty="0">
                <a:effectLst/>
                <a:latin typeface="Google Sans"/>
              </a:rPr>
              <a:t>." - Serena Williams.</a:t>
            </a:r>
          </a:p>
          <a:p>
            <a:pPr marL="0" indent="0" fontAlgn="base">
              <a:buNone/>
            </a:pPr>
            <a:r>
              <a:rPr lang="en-US" sz="2000" b="1" i="0" dirty="0">
                <a:effectLst/>
                <a:latin typeface="Google Sans"/>
              </a:rPr>
              <a:t>Studies and Analysis:</a:t>
            </a:r>
            <a:endParaRPr lang="en-US" sz="2000" b="0" i="0" dirty="0">
              <a:effectLst/>
              <a:latin typeface="Google Sans"/>
            </a:endParaRPr>
          </a:p>
          <a:p>
            <a:pPr fontAlgn="base">
              <a:buFont typeface="Arial" panose="020B0604020202020204" pitchFamily="34" charset="0"/>
              <a:buChar char="•"/>
            </a:pPr>
            <a:r>
              <a:rPr lang="en-US" sz="2000" b="0" i="0" dirty="0">
                <a:effectLst/>
                <a:latin typeface="Google Sans"/>
              </a:rPr>
              <a:t>A study by Swann et al. found that athletes in Flow, like Williams, were more likely to win medals in international competitions. The study also highlighted the importance of a supportive team environment in facilitating Flow.</a:t>
            </a:r>
          </a:p>
          <a:p>
            <a:endParaRPr lang="en-IN" sz="2000" dirty="0">
              <a:latin typeface="Google Sans"/>
            </a:endParaRPr>
          </a:p>
        </p:txBody>
      </p:sp>
      <p:pic>
        <p:nvPicPr>
          <p:cNvPr id="4" name="Picture 3">
            <a:extLst>
              <a:ext uri="{FF2B5EF4-FFF2-40B4-BE49-F238E27FC236}">
                <a16:creationId xmlns:a16="http://schemas.microsoft.com/office/drawing/2014/main" id="{305436C3-89E0-68D1-C91B-F866B5131B37}"/>
              </a:ext>
            </a:extLst>
          </p:cNvPr>
          <p:cNvPicPr>
            <a:picLocks noChangeAspect="1"/>
          </p:cNvPicPr>
          <p:nvPr/>
        </p:nvPicPr>
        <p:blipFill>
          <a:blip r:embed="rId2"/>
          <a:srcRect l="28000" r="22000"/>
          <a:stretch/>
        </p:blipFill>
        <p:spPr>
          <a:xfrm>
            <a:off x="9039518" y="1742893"/>
            <a:ext cx="2735775" cy="3077747"/>
          </a:xfrm>
          <a:prstGeom prst="rect">
            <a:avLst/>
          </a:prstGeom>
        </p:spPr>
      </p:pic>
      <p:grpSp>
        <p:nvGrpSpPr>
          <p:cNvPr id="20" name="Group 19">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21" name="Rectangle 20">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Slide Number Placeholder 4">
            <a:extLst>
              <a:ext uri="{FF2B5EF4-FFF2-40B4-BE49-F238E27FC236}">
                <a16:creationId xmlns:a16="http://schemas.microsoft.com/office/drawing/2014/main" id="{86E7395A-5B80-3B14-1F6E-D0BA7EEF5860}"/>
              </a:ext>
            </a:extLst>
          </p:cNvPr>
          <p:cNvSpPr>
            <a:spLocks noGrp="1"/>
          </p:cNvSpPr>
          <p:nvPr>
            <p:ph type="sldNum" sz="quarter" idx="12"/>
          </p:nvPr>
        </p:nvSpPr>
        <p:spPr/>
        <p:txBody>
          <a:bodyPr/>
          <a:lstStyle/>
          <a:p>
            <a:fld id="{35BE3B8C-5024-4D9A-8D01-C9F6869EABAC}" type="slidenum">
              <a:rPr lang="en-IN" smtClean="0"/>
              <a:t>9</a:t>
            </a:fld>
            <a:endParaRPr lang="en-IN"/>
          </a:p>
        </p:txBody>
      </p:sp>
    </p:spTree>
    <p:extLst>
      <p:ext uri="{BB962C8B-B14F-4D97-AF65-F5344CB8AC3E}">
        <p14:creationId xmlns:p14="http://schemas.microsoft.com/office/powerpoint/2010/main" val="21277486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166</TotalTime>
  <Words>1362</Words>
  <Application>Microsoft Office PowerPoint</Application>
  <PresentationFormat>Widescreen</PresentationFormat>
  <Paragraphs>96</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Aptos</vt:lpstr>
      <vt:lpstr>Aptos Display</vt:lpstr>
      <vt:lpstr>Arial</vt:lpstr>
      <vt:lpstr>Calibri</vt:lpstr>
      <vt:lpstr>Google Sans</vt:lpstr>
      <vt:lpstr>Lora</vt:lpstr>
      <vt:lpstr>var(--ricos-custom-p-font-family,unset)</vt:lpstr>
      <vt:lpstr>Wingdings</vt:lpstr>
      <vt:lpstr>Office Theme</vt:lpstr>
      <vt:lpstr>Flow &amp; Visualization</vt:lpstr>
      <vt:lpstr>The flow state</vt:lpstr>
      <vt:lpstr>The Flow state</vt:lpstr>
      <vt:lpstr>Hyperfocus</vt:lpstr>
      <vt:lpstr>Flow theory postulates </vt:lpstr>
      <vt:lpstr>The experience of flow: Factors behind</vt:lpstr>
      <vt:lpstr>Flow &amp; neurotransmitters</vt:lpstr>
      <vt:lpstr>Case Study 1: Michael Jordan </vt:lpstr>
      <vt:lpstr>Case Study 2: Serena Williams </vt:lpstr>
      <vt:lpstr>Case Study 3: Usain Bolt </vt:lpstr>
      <vt:lpstr>Visualization</vt:lpstr>
      <vt:lpstr>Theoretical foundations: guided imagery</vt:lpstr>
      <vt:lpstr>Neuroscience behind visualization</vt:lpstr>
      <vt:lpstr>Types of Visualization Techniques </vt:lpstr>
      <vt:lpstr>How to visualize? </vt:lpstr>
      <vt:lpstr>Key to quality mental imagery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Manas k Mandal</dc:creator>
  <cp:lastModifiedBy>Manas k Mandal</cp:lastModifiedBy>
  <cp:revision>17</cp:revision>
  <dcterms:created xsi:type="dcterms:W3CDTF">2024-09-09T09:58:10Z</dcterms:created>
  <dcterms:modified xsi:type="dcterms:W3CDTF">2024-09-12T07:35:00Z</dcterms:modified>
</cp:coreProperties>
</file>

<file path=docProps/thumbnail.jpeg>
</file>